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77" r:id="rId3"/>
    <p:sldId id="263" r:id="rId4"/>
    <p:sldId id="294" r:id="rId5"/>
    <p:sldId id="284" r:id="rId6"/>
    <p:sldId id="285" r:id="rId7"/>
    <p:sldId id="287" r:id="rId8"/>
    <p:sldId id="288" r:id="rId9"/>
    <p:sldId id="275" r:id="rId10"/>
    <p:sldId id="304" r:id="rId11"/>
    <p:sldId id="289" r:id="rId12"/>
    <p:sldId id="290" r:id="rId13"/>
    <p:sldId id="291" r:id="rId14"/>
    <p:sldId id="292" r:id="rId15"/>
    <p:sldId id="305" r:id="rId16"/>
    <p:sldId id="295" r:id="rId17"/>
    <p:sldId id="278" r:id="rId18"/>
    <p:sldId id="293" r:id="rId19"/>
    <p:sldId id="296" r:id="rId20"/>
    <p:sldId id="298" r:id="rId21"/>
    <p:sldId id="306" r:id="rId22"/>
    <p:sldId id="299" r:id="rId23"/>
    <p:sldId id="300" r:id="rId24"/>
    <p:sldId id="301" r:id="rId25"/>
    <p:sldId id="307" r:id="rId26"/>
    <p:sldId id="302" r:id="rId27"/>
    <p:sldId id="303" r:id="rId28"/>
    <p:sldId id="308" r:id="rId29"/>
    <p:sldId id="279" r:id="rId30"/>
    <p:sldId id="280" r:id="rId31"/>
    <p:sldId id="259" r:id="rId32"/>
    <p:sldId id="27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F99F749-D80B-4EB9-9C1E-30771D8A9A6E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D534044-3D9B-418D-A3A4-736EDA842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1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F749-D80B-4EB9-9C1E-30771D8A9A6E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4044-3D9B-418D-A3A4-736EDA842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F749-D80B-4EB9-9C1E-30771D8A9A6E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4044-3D9B-418D-A3A4-736EDA842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8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F749-D80B-4EB9-9C1E-30771D8A9A6E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4044-3D9B-418D-A3A4-736EDA84240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971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F749-D80B-4EB9-9C1E-30771D8A9A6E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4044-3D9B-418D-A3A4-736EDA842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61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F749-D80B-4EB9-9C1E-30771D8A9A6E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4044-3D9B-418D-A3A4-736EDA842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F749-D80B-4EB9-9C1E-30771D8A9A6E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4044-3D9B-418D-A3A4-736EDA842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1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F749-D80B-4EB9-9C1E-30771D8A9A6E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4044-3D9B-418D-A3A4-736EDA842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F749-D80B-4EB9-9C1E-30771D8A9A6E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4044-3D9B-418D-A3A4-736EDA842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5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F749-D80B-4EB9-9C1E-30771D8A9A6E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4044-3D9B-418D-A3A4-736EDA842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6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F749-D80B-4EB9-9C1E-30771D8A9A6E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4044-3D9B-418D-A3A4-736EDA842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F749-D80B-4EB9-9C1E-30771D8A9A6E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4044-3D9B-418D-A3A4-736EDA842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5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F749-D80B-4EB9-9C1E-30771D8A9A6E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4044-3D9B-418D-A3A4-736EDA842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4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F749-D80B-4EB9-9C1E-30771D8A9A6E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4044-3D9B-418D-A3A4-736EDA842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7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F749-D80B-4EB9-9C1E-30771D8A9A6E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4044-3D9B-418D-A3A4-736EDA842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9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F749-D80B-4EB9-9C1E-30771D8A9A6E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4044-3D9B-418D-A3A4-736EDA842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8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F749-D80B-4EB9-9C1E-30771D8A9A6E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4044-3D9B-418D-A3A4-736EDA842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0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9F749-D80B-4EB9-9C1E-30771D8A9A6E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34044-3D9B-418D-A3A4-736EDA842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776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4270" y="3487783"/>
            <a:ext cx="8791575" cy="1121540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/>
              <a:t>Deep learning </a:t>
            </a:r>
            <a:br>
              <a:rPr lang="en-US" sz="6000" b="1" dirty="0" smtClean="0"/>
            </a:br>
            <a:r>
              <a:rPr lang="en-US" sz="6000" b="1" dirty="0" smtClean="0"/>
              <a:t>&amp; </a:t>
            </a:r>
            <a:br>
              <a:rPr lang="en-US" sz="6000" b="1" dirty="0" smtClean="0"/>
            </a:br>
            <a:r>
              <a:rPr lang="en-US" sz="6000" b="1" dirty="0" smtClean="0"/>
              <a:t>Convolutional </a:t>
            </a:r>
            <a:br>
              <a:rPr lang="en-US" sz="6000" b="1" dirty="0" smtClean="0"/>
            </a:br>
            <a:r>
              <a:rPr lang="en-US" sz="6000" b="1" dirty="0" smtClean="0"/>
              <a:t>neural network (CNN)</a:t>
            </a:r>
            <a:endParaRPr lang="en-US" sz="6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22869" y="5437204"/>
            <a:ext cx="4754881" cy="1162595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Sugandh Gupta</a:t>
            </a:r>
          </a:p>
          <a:p>
            <a:pPr algn="ctr"/>
            <a:r>
              <a:rPr lang="en-US" dirty="0" err="1" smtClean="0"/>
              <a:t>Gril</a:t>
            </a:r>
            <a:r>
              <a:rPr lang="en-US" dirty="0" smtClean="0"/>
              <a:t> lab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/>
        </p:nvSpPr>
        <p:spPr>
          <a:xfrm>
            <a:off x="1700213" y="365760"/>
            <a:ext cx="8791575" cy="3122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Google Shape;16;p17"/>
          <p:cNvPicPr/>
          <p:nvPr/>
        </p:nvPicPr>
        <p:blipFill>
          <a:blip r:embed="rId2"/>
          <a:stretch/>
        </p:blipFill>
        <p:spPr>
          <a:xfrm>
            <a:off x="433116" y="465809"/>
            <a:ext cx="2534194" cy="560770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Logos &amp; Brand Guidelines | NVI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245" y="465809"/>
            <a:ext cx="2219505" cy="78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40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00390F2-C2D8-AF17-A898-E84F7FCA2A32}"/>
              </a:ext>
            </a:extLst>
          </p:cNvPr>
          <p:cNvSpPr/>
          <p:nvPr/>
        </p:nvSpPr>
        <p:spPr>
          <a:xfrm>
            <a:off x="3737500" y="290340"/>
            <a:ext cx="4323425" cy="81937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Neural Network </a:t>
            </a:r>
            <a:endParaRPr lang="en-IN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Rounded Rectangle 8">
            <a:extLst>
              <a:ext uri="{FF2B5EF4-FFF2-40B4-BE49-F238E27FC236}">
                <a16:creationId xmlns:a16="http://schemas.microsoft.com/office/drawing/2014/main" id="{E1E45D36-7366-853F-B27C-19C9C8BF63D5}"/>
              </a:ext>
            </a:extLst>
          </p:cNvPr>
          <p:cNvSpPr/>
          <p:nvPr/>
        </p:nvSpPr>
        <p:spPr>
          <a:xfrm>
            <a:off x="2100201" y="1159718"/>
            <a:ext cx="3239587" cy="115132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Perceptron/Single Neural Network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12C168D6-5E6F-AA5C-6DAA-9B2FD46A854F}"/>
              </a:ext>
            </a:extLst>
          </p:cNvPr>
          <p:cNvSpPr/>
          <p:nvPr/>
        </p:nvSpPr>
        <p:spPr>
          <a:xfrm>
            <a:off x="7237160" y="1159718"/>
            <a:ext cx="3239587" cy="115132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Multi Layer Perceptron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E68845B-16F7-FB4F-975C-825C2A85FA91}"/>
              </a:ext>
            </a:extLst>
          </p:cNvPr>
          <p:cNvSpPr/>
          <p:nvPr/>
        </p:nvSpPr>
        <p:spPr>
          <a:xfrm rot="7402809">
            <a:off x="3843730" y="899609"/>
            <a:ext cx="293601" cy="30317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D81F3B5-9B8D-A8A7-BFA6-62D76F461C93}"/>
              </a:ext>
            </a:extLst>
          </p:cNvPr>
          <p:cNvSpPr/>
          <p:nvPr/>
        </p:nvSpPr>
        <p:spPr>
          <a:xfrm rot="2713410">
            <a:off x="7755239" y="899608"/>
            <a:ext cx="340838" cy="30317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FCF3BE5-92D2-3CF5-9BF3-3E6E3A584E52}"/>
              </a:ext>
            </a:extLst>
          </p:cNvPr>
          <p:cNvSpPr/>
          <p:nvPr/>
        </p:nvSpPr>
        <p:spPr>
          <a:xfrm>
            <a:off x="1249107" y="5787308"/>
            <a:ext cx="4643783" cy="6497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 </a:t>
            </a:r>
            <a:r>
              <a:rPr lang="en-US" b="1" dirty="0"/>
              <a:t>= w1 * X1 + w2 * X2 + Bias</a:t>
            </a:r>
            <a:endParaRPr lang="en-IN" b="1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C97AA3-8736-BE7A-C593-F99FCE0697DD}"/>
              </a:ext>
            </a:extLst>
          </p:cNvPr>
          <p:cNvSpPr/>
          <p:nvPr/>
        </p:nvSpPr>
        <p:spPr>
          <a:xfrm>
            <a:off x="4948813" y="3415807"/>
            <a:ext cx="1403613" cy="71631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OUTPUT</a:t>
            </a:r>
            <a:endParaRPr lang="en-IN" b="1" dirty="0"/>
          </a:p>
        </p:txBody>
      </p:sp>
      <p:pic>
        <p:nvPicPr>
          <p:cNvPr id="3076" name="Picture 4" descr="An Illustrated Guide to Artificial Neural Networks | by Fahmi Nurfikri |  Towards Data Science">
            <a:extLst>
              <a:ext uri="{FF2B5EF4-FFF2-40B4-BE49-F238E27FC236}">
                <a16:creationId xmlns:a16="http://schemas.microsoft.com/office/drawing/2014/main" id="{B6A60050-7845-DA88-57BD-43C82EE0D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317" y="2480063"/>
            <a:ext cx="4323425" cy="37165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166203" y="2411048"/>
            <a:ext cx="3853630" cy="2331602"/>
            <a:chOff x="1166203" y="2411048"/>
            <a:chExt cx="3853630" cy="2331602"/>
          </a:xfrm>
        </p:grpSpPr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BABCC080-4D41-7B54-202A-B25DB172AC90}"/>
                </a:ext>
              </a:extLst>
            </p:cNvPr>
            <p:cNvSpPr/>
            <p:nvPr/>
          </p:nvSpPr>
          <p:spPr>
            <a:xfrm>
              <a:off x="1166203" y="2852196"/>
              <a:ext cx="733040" cy="736846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X1</a:t>
              </a:r>
              <a:endParaRPr lang="en-IN" b="1" dirty="0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6C307F57-FC62-2D6B-D85D-F43F0B5C5850}"/>
                </a:ext>
              </a:extLst>
            </p:cNvPr>
            <p:cNvSpPr/>
            <p:nvPr/>
          </p:nvSpPr>
          <p:spPr>
            <a:xfrm>
              <a:off x="1166203" y="4005804"/>
              <a:ext cx="733040" cy="736846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X2</a:t>
              </a:r>
              <a:endParaRPr lang="en-IN" b="1" dirty="0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C19A783A-FFD7-8A3D-546E-B8A7A0DEC58F}"/>
                </a:ext>
              </a:extLst>
            </p:cNvPr>
            <p:cNvSpPr/>
            <p:nvPr/>
          </p:nvSpPr>
          <p:spPr>
            <a:xfrm>
              <a:off x="2451851" y="3429000"/>
              <a:ext cx="733040" cy="736846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C6238921-8704-62C2-DD27-F60BF8836D23}"/>
                </a:ext>
              </a:extLst>
            </p:cNvPr>
            <p:cNvSpPr/>
            <p:nvPr/>
          </p:nvSpPr>
          <p:spPr>
            <a:xfrm>
              <a:off x="3836950" y="3368478"/>
              <a:ext cx="733040" cy="736846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F4C763E1-2992-107F-774E-3E5534C6901F}"/>
                </a:ext>
              </a:extLst>
            </p:cNvPr>
            <p:cNvSpPr/>
            <p:nvPr/>
          </p:nvSpPr>
          <p:spPr>
            <a:xfrm rot="19871504">
              <a:off x="1881725" y="4010434"/>
              <a:ext cx="688968" cy="30317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610AAE7-6289-C1D4-7D60-A51FEF7E5966}"/>
                </a:ext>
              </a:extLst>
            </p:cNvPr>
            <p:cNvSpPr/>
            <p:nvPr/>
          </p:nvSpPr>
          <p:spPr>
            <a:xfrm>
              <a:off x="3192191" y="3622379"/>
              <a:ext cx="625085" cy="30317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A3F2C09-DC03-5830-4B9B-1AFC7A6C65A6}"/>
                </a:ext>
              </a:extLst>
            </p:cNvPr>
            <p:cNvSpPr/>
            <p:nvPr/>
          </p:nvSpPr>
          <p:spPr>
            <a:xfrm rot="2042294">
              <a:off x="1882320" y="3285227"/>
              <a:ext cx="682470" cy="303173"/>
            </a:xfrm>
            <a:prstGeom prst="rightArrow">
              <a:avLst>
                <a:gd name="adj1" fmla="val 39260"/>
                <a:gd name="adj2" fmla="val 50000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72FC708C-31DE-192D-BA37-51B5E5184925}"/>
                </a:ext>
              </a:extLst>
            </p:cNvPr>
            <p:cNvSpPr/>
            <p:nvPr/>
          </p:nvSpPr>
          <p:spPr>
            <a:xfrm>
              <a:off x="4571116" y="3601846"/>
              <a:ext cx="448717" cy="30317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F46962-90B7-D46C-3667-407B7343269E}"/>
                </a:ext>
              </a:extLst>
            </p:cNvPr>
            <p:cNvSpPr txBox="1"/>
            <p:nvPr/>
          </p:nvSpPr>
          <p:spPr>
            <a:xfrm>
              <a:off x="2064887" y="4268081"/>
              <a:ext cx="627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90DE585-ABB2-2239-F6E8-9DDBF4C50E4C}"/>
                </a:ext>
              </a:extLst>
            </p:cNvPr>
            <p:cNvSpPr txBox="1"/>
            <p:nvPr/>
          </p:nvSpPr>
          <p:spPr>
            <a:xfrm>
              <a:off x="2085474" y="2973560"/>
              <a:ext cx="627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W1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49107" y="2411048"/>
              <a:ext cx="73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Input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64886" y="2537339"/>
              <a:ext cx="1045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Weights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43515" y="3067481"/>
              <a:ext cx="102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Neuron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1679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540" y="331866"/>
            <a:ext cx="9905998" cy="703304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How Neural network works?</a:t>
            </a:r>
            <a:endParaRPr lang="en-US" sz="4800" b="1" cap="none" dirty="0"/>
          </a:p>
        </p:txBody>
      </p:sp>
      <p:sp>
        <p:nvSpPr>
          <p:cNvPr id="6" name="Rounded Rectangle 5"/>
          <p:cNvSpPr/>
          <p:nvPr/>
        </p:nvSpPr>
        <p:spPr>
          <a:xfrm>
            <a:off x="3863314" y="1178519"/>
            <a:ext cx="3840479" cy="96831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Input (with weights, W) Fed(from input layer to 1</a:t>
            </a:r>
            <a:r>
              <a:rPr lang="en-US" sz="2200" b="1" baseline="30000" dirty="0" smtClean="0"/>
              <a:t>st</a:t>
            </a:r>
            <a:r>
              <a:rPr lang="en-US" sz="2200" b="1" dirty="0" smtClean="0"/>
              <a:t> Hidden Layer)</a:t>
            </a:r>
            <a:endParaRPr lang="en-US" sz="22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3826289" y="2534439"/>
            <a:ext cx="3914527" cy="11534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Neuron in every Layer (Performs 2 tasks)</a:t>
            </a:r>
            <a:endParaRPr lang="en-US" sz="2400" b="1" dirty="0"/>
          </a:p>
        </p:txBody>
      </p:sp>
      <p:cxnSp>
        <p:nvCxnSpPr>
          <p:cNvPr id="5" name="Straight Arrow Connector 4"/>
          <p:cNvCxnSpPr>
            <a:stCxn id="8" idx="2"/>
          </p:cNvCxnSpPr>
          <p:nvPr/>
        </p:nvCxnSpPr>
        <p:spPr>
          <a:xfrm flipH="1">
            <a:off x="2811766" y="3687873"/>
            <a:ext cx="2971787" cy="718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1260540" y="4671883"/>
            <a:ext cx="3102453" cy="846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Y = ∑</a:t>
            </a:r>
            <a:r>
              <a:rPr lang="en-US" sz="2400" b="1" dirty="0" err="1" smtClean="0">
                <a:solidFill>
                  <a:schemeClr val="bg1"/>
                </a:solidFill>
              </a:rPr>
              <a:t>WiXi</a:t>
            </a:r>
            <a:r>
              <a:rPr lang="en-US" sz="2400" b="1" dirty="0" smtClean="0">
                <a:solidFill>
                  <a:schemeClr val="bg1"/>
                </a:solidFill>
              </a:rPr>
              <a:t> + Bias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9809" y="4354684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Step 1</a:t>
            </a:r>
            <a:endParaRPr lang="en-US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8017885" y="4531635"/>
            <a:ext cx="2756271" cy="96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Z = Act(Y)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677563" y="4162303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Step 2</a:t>
            </a:r>
            <a:endParaRPr lang="en-US" b="1" dirty="0"/>
          </a:p>
        </p:txBody>
      </p:sp>
      <p:cxnSp>
        <p:nvCxnSpPr>
          <p:cNvPr id="35" name="Straight Arrow Connector 34"/>
          <p:cNvCxnSpPr>
            <a:stCxn id="8" idx="2"/>
            <a:endCxn id="34" idx="0"/>
          </p:cNvCxnSpPr>
          <p:nvPr/>
        </p:nvCxnSpPr>
        <p:spPr>
          <a:xfrm>
            <a:off x="5783553" y="3687873"/>
            <a:ext cx="3612467" cy="474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4202461" y="5952591"/>
            <a:ext cx="3914527" cy="6624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Output Layer</a:t>
            </a:r>
            <a:endParaRPr lang="en-US" sz="2400" b="1" dirty="0"/>
          </a:p>
        </p:txBody>
      </p:sp>
      <p:cxnSp>
        <p:nvCxnSpPr>
          <p:cNvPr id="41" name="Straight Arrow Connector 40"/>
          <p:cNvCxnSpPr>
            <a:stCxn id="7" idx="2"/>
            <a:endCxn id="39" idx="0"/>
          </p:cNvCxnSpPr>
          <p:nvPr/>
        </p:nvCxnSpPr>
        <p:spPr>
          <a:xfrm>
            <a:off x="2811767" y="5518483"/>
            <a:ext cx="3347958" cy="434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2" idx="2"/>
            <a:endCxn id="39" idx="0"/>
          </p:cNvCxnSpPr>
          <p:nvPr/>
        </p:nvCxnSpPr>
        <p:spPr>
          <a:xfrm flipH="1">
            <a:off x="6159725" y="5495955"/>
            <a:ext cx="3236296" cy="456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6" idx="2"/>
            <a:endCxn id="8" idx="0"/>
          </p:cNvCxnSpPr>
          <p:nvPr/>
        </p:nvCxnSpPr>
        <p:spPr>
          <a:xfrm flipH="1">
            <a:off x="5783553" y="2146836"/>
            <a:ext cx="1" cy="38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01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  <p:bldP spid="30" grpId="0"/>
      <p:bldP spid="32" grpId="0" animBg="1"/>
      <p:bldP spid="34" grpId="0"/>
      <p:bldP spid="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540" y="606186"/>
            <a:ext cx="9905998" cy="1105048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ACTIVATION FUNCTIONS</a:t>
            </a:r>
            <a:endParaRPr lang="en-US" sz="4800" b="1" cap="none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213539" y="1828800"/>
            <a:ext cx="0" cy="44413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642168" y="5031016"/>
            <a:ext cx="115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Max(y,0)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71115" y="1828800"/>
            <a:ext cx="4859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Sigmoid Function</a:t>
            </a: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Sigmoid function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102" y="2290465"/>
            <a:ext cx="4310743" cy="247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U activation function |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947" y="2360591"/>
            <a:ext cx="2552700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509643" y="1828800"/>
            <a:ext cx="4859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ReLU</a:t>
            </a:r>
            <a:r>
              <a:rPr lang="en-US" b="1" dirty="0" smtClean="0">
                <a:solidFill>
                  <a:schemeClr val="bg1"/>
                </a:solidFill>
              </a:rPr>
              <a:t> Function</a:t>
            </a: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78332" y="5031016"/>
            <a:ext cx="1332412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1/(1+e</a:t>
            </a:r>
            <a:r>
              <a:rPr lang="en-US" sz="2400" b="1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-y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532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1980" y="686834"/>
            <a:ext cx="9905998" cy="703304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Neural network Training</a:t>
            </a:r>
            <a:endParaRPr lang="en-US" sz="4800" b="1" cap="none" dirty="0"/>
          </a:p>
        </p:txBody>
      </p:sp>
      <p:grpSp>
        <p:nvGrpSpPr>
          <p:cNvPr id="6" name="Group 5"/>
          <p:cNvGrpSpPr/>
          <p:nvPr/>
        </p:nvGrpSpPr>
        <p:grpSpPr>
          <a:xfrm>
            <a:off x="1854925" y="2144181"/>
            <a:ext cx="4948696" cy="3371279"/>
            <a:chOff x="1854925" y="2144181"/>
            <a:chExt cx="4948696" cy="3371279"/>
          </a:xfrm>
        </p:grpSpPr>
        <p:sp>
          <p:nvSpPr>
            <p:cNvPr id="1027" name="TextBox 1026"/>
            <p:cNvSpPr txBox="1"/>
            <p:nvPr/>
          </p:nvSpPr>
          <p:spPr>
            <a:xfrm>
              <a:off x="1946365" y="2144181"/>
              <a:ext cx="627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X1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995359" y="3329968"/>
              <a:ext cx="627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X2</a:t>
              </a:r>
              <a:endParaRPr 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946364" y="4470065"/>
              <a:ext cx="627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X3</a:t>
              </a:r>
              <a:endParaRPr 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205482" y="2916027"/>
              <a:ext cx="627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</a:t>
              </a:r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027324" y="3636888"/>
              <a:ext cx="627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W2</a:t>
              </a:r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100620" y="4312951"/>
              <a:ext cx="627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W3</a:t>
              </a:r>
              <a:endParaRPr lang="en-US" dirty="0"/>
            </a:p>
          </p:txBody>
        </p:sp>
        <p:sp>
          <p:nvSpPr>
            <p:cNvPr id="3" name="Oval 2"/>
            <p:cNvSpPr/>
            <p:nvPr/>
          </p:nvSpPr>
          <p:spPr>
            <a:xfrm>
              <a:off x="1854926" y="2496791"/>
              <a:ext cx="718457" cy="6760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854925" y="3636888"/>
              <a:ext cx="718457" cy="6760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854926" y="4839397"/>
              <a:ext cx="718457" cy="6760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149659" y="3636888"/>
              <a:ext cx="718457" cy="6760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085164" y="3666950"/>
              <a:ext cx="718457" cy="6760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085164" y="4831691"/>
              <a:ext cx="718457" cy="6760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>
              <a:stCxn id="3" idx="6"/>
              <a:endCxn id="13" idx="1"/>
            </p:cNvCxnSpPr>
            <p:nvPr/>
          </p:nvCxnSpPr>
          <p:spPr>
            <a:xfrm>
              <a:off x="2573383" y="2834823"/>
              <a:ext cx="1681492" cy="9010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1" idx="6"/>
              <a:endCxn id="13" idx="2"/>
            </p:cNvCxnSpPr>
            <p:nvPr/>
          </p:nvCxnSpPr>
          <p:spPr>
            <a:xfrm>
              <a:off x="2573382" y="3974920"/>
              <a:ext cx="15762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6"/>
              <a:endCxn id="13" idx="3"/>
            </p:cNvCxnSpPr>
            <p:nvPr/>
          </p:nvCxnSpPr>
          <p:spPr>
            <a:xfrm flipV="1">
              <a:off x="2573383" y="4213944"/>
              <a:ext cx="1681492" cy="963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3" idx="6"/>
              <a:endCxn id="14" idx="2"/>
            </p:cNvCxnSpPr>
            <p:nvPr/>
          </p:nvCxnSpPr>
          <p:spPr>
            <a:xfrm>
              <a:off x="4868116" y="3974920"/>
              <a:ext cx="1217048" cy="300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04134" y="3604969"/>
              <a:ext cx="627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W4</a:t>
              </a:r>
              <a:endParaRPr 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803621" y="3683205"/>
            <a:ext cx="62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y’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6803621" y="4839397"/>
            <a:ext cx="62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y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522078" y="3395297"/>
            <a:ext cx="2677886" cy="917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Loss function = </a:t>
            </a:r>
            <a:r>
              <a:rPr lang="en-US" b="1" dirty="0">
                <a:solidFill>
                  <a:schemeClr val="bg1"/>
                </a:solidFill>
              </a:rPr>
              <a:t>(y-y’)</a:t>
            </a:r>
            <a:r>
              <a:rPr lang="en-US" b="1" baseline="30000" dirty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7430638" y="2177241"/>
            <a:ext cx="2677886" cy="8114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Y’ = Predicted Value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Y = Actual Value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7522078" y="5081725"/>
            <a:ext cx="2677886" cy="1358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Loss Function Minimized by</a:t>
            </a: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u="sng" dirty="0" smtClean="0">
                <a:solidFill>
                  <a:schemeClr val="bg1"/>
                </a:solidFill>
              </a:rPr>
              <a:t>Optimizers </a:t>
            </a: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dirty="0"/>
          </a:p>
        </p:txBody>
      </p:sp>
      <p:cxnSp>
        <p:nvCxnSpPr>
          <p:cNvPr id="24" name="Straight Arrow Connector 23"/>
          <p:cNvCxnSpPr>
            <a:stCxn id="19" idx="2"/>
            <a:endCxn id="31" idx="0"/>
          </p:cNvCxnSpPr>
          <p:nvPr/>
        </p:nvCxnSpPr>
        <p:spPr>
          <a:xfrm>
            <a:off x="8861021" y="4312951"/>
            <a:ext cx="0" cy="768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946364" y="5797979"/>
            <a:ext cx="535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Predicted value depends on weights, 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12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0" grpId="0" animBg="1"/>
      <p:bldP spid="31" grpId="0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3664" y="541466"/>
            <a:ext cx="9905998" cy="703304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Concept of backpropagation</a:t>
            </a:r>
            <a:endParaRPr lang="en-US" sz="4800" b="1" cap="none" dirty="0"/>
          </a:p>
        </p:txBody>
      </p:sp>
      <p:sp>
        <p:nvSpPr>
          <p:cNvPr id="31" name="Rounded Rectangle 30"/>
          <p:cNvSpPr/>
          <p:nvPr/>
        </p:nvSpPr>
        <p:spPr>
          <a:xfrm>
            <a:off x="7755934" y="3920416"/>
            <a:ext cx="3690609" cy="1069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Weights Updated</a:t>
            </a:r>
          </a:p>
          <a:p>
            <a:pPr algn="ctr"/>
            <a:r>
              <a:rPr lang="en-US" sz="2800" b="1" baseline="30000" dirty="0" err="1">
                <a:solidFill>
                  <a:schemeClr val="bg1"/>
                </a:solidFill>
              </a:rPr>
              <a:t>W</a:t>
            </a:r>
            <a:r>
              <a:rPr lang="en-US" sz="2800" b="1" baseline="-25000" dirty="0" err="1">
                <a:solidFill>
                  <a:schemeClr val="bg1"/>
                </a:solidFill>
              </a:rPr>
              <a:t>new</a:t>
            </a:r>
            <a:r>
              <a:rPr lang="en-US" sz="2800" b="1" baseline="30000" dirty="0">
                <a:solidFill>
                  <a:schemeClr val="bg1"/>
                </a:solidFill>
              </a:rPr>
              <a:t> = </a:t>
            </a:r>
            <a:r>
              <a:rPr lang="en-US" sz="2800" b="1" baseline="30000" dirty="0" err="1">
                <a:solidFill>
                  <a:schemeClr val="bg1"/>
                </a:solidFill>
              </a:rPr>
              <a:t>W</a:t>
            </a:r>
            <a:r>
              <a:rPr lang="en-US" sz="2800" b="1" baseline="-25000" dirty="0" err="1">
                <a:solidFill>
                  <a:schemeClr val="bg1"/>
                </a:solidFill>
              </a:rPr>
              <a:t>old</a:t>
            </a:r>
            <a:r>
              <a:rPr lang="en-US" sz="2800" b="1" baseline="30000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– </a:t>
            </a:r>
            <a:r>
              <a:rPr lang="en-US" sz="2800" b="1" dirty="0" err="1">
                <a:solidFill>
                  <a:schemeClr val="bg1"/>
                </a:solidFill>
              </a:rPr>
              <a:t>ƞdL</a:t>
            </a:r>
            <a:r>
              <a:rPr lang="en-US" sz="2800" b="1" dirty="0">
                <a:solidFill>
                  <a:schemeClr val="bg1"/>
                </a:solidFill>
              </a:rPr>
              <a:t>/</a:t>
            </a:r>
            <a:r>
              <a:rPr lang="en-US" sz="2800" b="1" dirty="0" err="1">
                <a:solidFill>
                  <a:schemeClr val="bg1"/>
                </a:solidFill>
              </a:rPr>
              <a:t>W</a:t>
            </a:r>
            <a:r>
              <a:rPr lang="en-US" sz="2800" b="1" baseline="-25000" dirty="0" err="1">
                <a:solidFill>
                  <a:schemeClr val="bg1"/>
                </a:solidFill>
              </a:rPr>
              <a:t>old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pPr algn="ctr"/>
            <a:endParaRPr lang="en-US" b="1" u="sng" dirty="0" smtClean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010061" y="1469232"/>
            <a:ext cx="1619794" cy="7827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Gradient Descent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27" name="TextBox 1026"/>
          <p:cNvSpPr txBox="1"/>
          <p:nvPr/>
        </p:nvSpPr>
        <p:spPr>
          <a:xfrm>
            <a:off x="1323879" y="2141061"/>
            <a:ext cx="63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259590" y="3680085"/>
            <a:ext cx="637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59590" y="4836277"/>
            <a:ext cx="637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y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6087254" y="2363817"/>
            <a:ext cx="1645957" cy="973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Stochastic Gradient Descent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230962" y="2493671"/>
            <a:ext cx="5028629" cy="3018669"/>
            <a:chOff x="1230962" y="2493671"/>
            <a:chExt cx="5028629" cy="3018669"/>
          </a:xfrm>
        </p:grpSpPr>
        <p:sp>
          <p:nvSpPr>
            <p:cNvPr id="68" name="TextBox 67"/>
            <p:cNvSpPr txBox="1"/>
            <p:nvPr/>
          </p:nvSpPr>
          <p:spPr>
            <a:xfrm>
              <a:off x="1373664" y="3326848"/>
              <a:ext cx="637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X2</a:t>
              </a:r>
              <a:endParaRPr 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23878" y="4466945"/>
              <a:ext cx="637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X3</a:t>
              </a:r>
              <a:endParaRPr 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603333" y="2912907"/>
              <a:ext cx="637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</a:t>
              </a:r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422298" y="3633768"/>
              <a:ext cx="637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W2</a:t>
              </a:r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496778" y="4309831"/>
              <a:ext cx="637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W3</a:t>
              </a:r>
              <a:endParaRPr lang="en-US" dirty="0"/>
            </a:p>
          </p:txBody>
        </p:sp>
        <p:sp>
          <p:nvSpPr>
            <p:cNvPr id="3" name="Oval 2"/>
            <p:cNvSpPr/>
            <p:nvPr/>
          </p:nvSpPr>
          <p:spPr>
            <a:xfrm>
              <a:off x="1230963" y="2493671"/>
              <a:ext cx="730062" cy="6760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230962" y="3633768"/>
              <a:ext cx="730062" cy="6760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230963" y="4836277"/>
              <a:ext cx="730062" cy="6760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562761" y="3633768"/>
              <a:ext cx="730062" cy="6760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529529" y="3663830"/>
              <a:ext cx="730062" cy="6760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529529" y="4828571"/>
              <a:ext cx="730062" cy="6760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>
              <a:stCxn id="3" idx="6"/>
              <a:endCxn id="13" idx="1"/>
            </p:cNvCxnSpPr>
            <p:nvPr/>
          </p:nvCxnSpPr>
          <p:spPr>
            <a:xfrm>
              <a:off x="1961025" y="2831703"/>
              <a:ext cx="1708652" cy="9010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1" idx="6"/>
              <a:endCxn id="13" idx="2"/>
            </p:cNvCxnSpPr>
            <p:nvPr/>
          </p:nvCxnSpPr>
          <p:spPr>
            <a:xfrm>
              <a:off x="1961024" y="3971800"/>
              <a:ext cx="16017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6"/>
              <a:endCxn id="13" idx="3"/>
            </p:cNvCxnSpPr>
            <p:nvPr/>
          </p:nvCxnSpPr>
          <p:spPr>
            <a:xfrm flipV="1">
              <a:off x="1961025" y="4210824"/>
              <a:ext cx="1708652" cy="963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3" idx="6"/>
              <a:endCxn id="14" idx="2"/>
            </p:cNvCxnSpPr>
            <p:nvPr/>
          </p:nvCxnSpPr>
          <p:spPr>
            <a:xfrm>
              <a:off x="4292823" y="3971800"/>
              <a:ext cx="1236706" cy="300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634268" y="3601849"/>
              <a:ext cx="637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W4</a:t>
              </a:r>
              <a:endParaRPr lang="en-US" dirty="0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 flipV="1">
              <a:off x="4292823" y="4105660"/>
              <a:ext cx="1236706" cy="16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2010810" y="4339893"/>
              <a:ext cx="1685450" cy="95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H="1">
              <a:off x="1961023" y="4081290"/>
              <a:ext cx="1477874" cy="20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 flipV="1">
              <a:off x="1985916" y="2986850"/>
              <a:ext cx="1576846" cy="8315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2895027" y="5525869"/>
            <a:ext cx="2973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ƞ = Learning Rate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L = Loss Function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8158900" y="2995134"/>
            <a:ext cx="2677886" cy="5775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Backpropagation</a:t>
            </a:r>
          </a:p>
          <a:p>
            <a:pPr algn="ctr"/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8158900" y="1599047"/>
            <a:ext cx="2677886" cy="101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Optimizer adjusts the weights to minimize loss function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497841" y="3599370"/>
            <a:ext cx="1" cy="321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30" idx="1"/>
            <a:endCxn id="4" idx="6"/>
          </p:cNvCxnSpPr>
          <p:nvPr/>
        </p:nvCxnSpPr>
        <p:spPr>
          <a:xfrm flipH="1" flipV="1">
            <a:off x="7629855" y="1860602"/>
            <a:ext cx="529045" cy="248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0" idx="1"/>
            <a:endCxn id="29" idx="6"/>
          </p:cNvCxnSpPr>
          <p:nvPr/>
        </p:nvCxnSpPr>
        <p:spPr>
          <a:xfrm flipH="1">
            <a:off x="7733211" y="2108794"/>
            <a:ext cx="425689" cy="741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8158900" y="5247327"/>
            <a:ext cx="2677886" cy="5775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Forward propagation</a:t>
            </a:r>
          </a:p>
          <a:p>
            <a:pPr algn="ctr"/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8158900" y="6106885"/>
            <a:ext cx="2677886" cy="5775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Process Repeat until loss function Minimized </a:t>
            </a:r>
          </a:p>
          <a:p>
            <a:pPr algn="ctr"/>
            <a:endParaRPr lang="en-US" dirty="0"/>
          </a:p>
        </p:txBody>
      </p:sp>
      <p:cxnSp>
        <p:nvCxnSpPr>
          <p:cNvPr id="76" name="Straight Arrow Connector 75"/>
          <p:cNvCxnSpPr>
            <a:endCxn id="74" idx="0"/>
          </p:cNvCxnSpPr>
          <p:nvPr/>
        </p:nvCxnSpPr>
        <p:spPr>
          <a:xfrm>
            <a:off x="9497842" y="4920376"/>
            <a:ext cx="1" cy="32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9497842" y="5824894"/>
            <a:ext cx="1" cy="256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34594" y="1469232"/>
            <a:ext cx="5545068" cy="1525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1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9" grpId="0" animBg="1"/>
      <p:bldP spid="74" grpId="0" animBg="1"/>
      <p:bldP spid="75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61703"/>
            <a:ext cx="7837714" cy="515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5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9"/>
            <a:ext cx="9905998" cy="8314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cap="none" dirty="0" smtClean="0"/>
              <a:t>Loss Functions </a:t>
            </a:r>
            <a:endParaRPr lang="en-US" sz="5400" b="1" cap="none" dirty="0"/>
          </a:p>
        </p:txBody>
      </p:sp>
      <p:sp>
        <p:nvSpPr>
          <p:cNvPr id="10" name="Rounded Rectangle 9"/>
          <p:cNvSpPr/>
          <p:nvPr/>
        </p:nvSpPr>
        <p:spPr>
          <a:xfrm>
            <a:off x="2175554" y="1869415"/>
            <a:ext cx="7837715" cy="664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Two Types of Problems: Classification &amp; Regression</a:t>
            </a:r>
            <a:endParaRPr lang="en-US" sz="2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1256800" y="3106033"/>
            <a:ext cx="9898880" cy="664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Current Area of Interest: Classification</a:t>
            </a:r>
            <a:endParaRPr lang="en-US" sz="24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1423851" y="4532810"/>
            <a:ext cx="3749040" cy="21031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Cross Entropy (Binary)</a:t>
            </a:r>
          </a:p>
          <a:p>
            <a:pPr algn="ctr"/>
            <a:r>
              <a:rPr lang="en-US" sz="2400" b="1" baseline="-25000" dirty="0">
                <a:solidFill>
                  <a:schemeClr val="bg1"/>
                </a:solidFill>
              </a:rPr>
              <a:t>Loss = -y log(y’) – (1-y) log (1-y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’)</a:t>
            </a:r>
          </a:p>
          <a:p>
            <a:pPr algn="ctr"/>
            <a:endParaRPr lang="en-US" sz="2400" b="1" baseline="-25000" dirty="0" smtClean="0">
              <a:solidFill>
                <a:schemeClr val="bg1"/>
              </a:solidFill>
            </a:endParaRPr>
          </a:p>
          <a:p>
            <a:pPr algn="ctr"/>
            <a:r>
              <a:rPr lang="en-US" sz="2400" b="1" baseline="-25000" dirty="0" smtClean="0">
                <a:solidFill>
                  <a:schemeClr val="bg1"/>
                </a:solidFill>
              </a:rPr>
              <a:t>=  </a:t>
            </a:r>
            <a:r>
              <a:rPr lang="en-US" sz="2400" b="1" baseline="-25000" dirty="0">
                <a:solidFill>
                  <a:schemeClr val="bg1"/>
                </a:solidFill>
              </a:rPr>
              <a:t>– 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log </a:t>
            </a:r>
            <a:r>
              <a:rPr lang="en-US" sz="2400" b="1" baseline="-25000" dirty="0">
                <a:solidFill>
                  <a:schemeClr val="bg1"/>
                </a:solidFill>
              </a:rPr>
              <a:t>(1-y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’)     if y = 0</a:t>
            </a:r>
          </a:p>
          <a:p>
            <a:pPr algn="ctr"/>
            <a:r>
              <a:rPr lang="en-US" sz="2400" b="1" baseline="-25000" dirty="0" smtClean="0">
                <a:solidFill>
                  <a:schemeClr val="bg1"/>
                </a:solidFill>
              </a:rPr>
              <a:t>=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- </a:t>
            </a:r>
            <a:r>
              <a:rPr lang="en-US" sz="2400" b="1" baseline="-25000" dirty="0">
                <a:solidFill>
                  <a:schemeClr val="bg1"/>
                </a:solidFill>
              </a:rPr>
              <a:t>log(y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’)  if y =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2400" b="1" baseline="-25000" dirty="0" smtClean="0">
                <a:solidFill>
                  <a:schemeClr val="bg1"/>
                </a:solidFill>
              </a:rPr>
              <a:t>Predicted value calculated by Sigmoid Function</a:t>
            </a:r>
          </a:p>
          <a:p>
            <a:pPr algn="ctr"/>
            <a:endParaRPr lang="en-US" sz="2400" b="1" baseline="-25000" dirty="0">
              <a:solidFill>
                <a:schemeClr val="bg1"/>
              </a:solidFill>
            </a:endParaRP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7298371" y="3971109"/>
            <a:ext cx="3749040" cy="2664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Categorical Cross Entropy (Multi Class Cross Entropy)</a:t>
            </a:r>
          </a:p>
          <a:p>
            <a:pPr algn="ctr"/>
            <a:r>
              <a:rPr lang="en-US" sz="2400" b="1" baseline="-25000" dirty="0">
                <a:solidFill>
                  <a:schemeClr val="bg1"/>
                </a:solidFill>
              </a:rPr>
              <a:t>Loss 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= - </a:t>
            </a:r>
            <a:r>
              <a:rPr lang="en-US" sz="2400" b="1" dirty="0">
                <a:solidFill>
                  <a:schemeClr val="bg1"/>
                </a:solidFill>
              </a:rPr>
              <a:t>∑ </a:t>
            </a:r>
            <a:r>
              <a:rPr lang="en-US" sz="2400" b="1" baseline="-25000" dirty="0" err="1" smtClean="0">
                <a:solidFill>
                  <a:schemeClr val="bg1"/>
                </a:solidFill>
              </a:rPr>
              <a:t>Yij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 Log (</a:t>
            </a:r>
            <a:r>
              <a:rPr lang="en-US" sz="2400" b="1" baseline="-25000" dirty="0" err="1" smtClean="0">
                <a:solidFill>
                  <a:schemeClr val="bg1"/>
                </a:solidFill>
              </a:rPr>
              <a:t>Yij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’)</a:t>
            </a:r>
          </a:p>
          <a:p>
            <a:pPr algn="ctr"/>
            <a:r>
              <a:rPr lang="en-US" sz="2400" b="1" baseline="-25000" dirty="0" err="1" smtClean="0">
                <a:solidFill>
                  <a:schemeClr val="bg1"/>
                </a:solidFill>
              </a:rPr>
              <a:t>Yij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 =1 (if </a:t>
            </a:r>
            <a:r>
              <a:rPr lang="en-US" b="1" baseline="-25000" dirty="0" err="1">
                <a:solidFill>
                  <a:schemeClr val="bg1"/>
                </a:solidFill>
              </a:rPr>
              <a:t>i</a:t>
            </a:r>
            <a:r>
              <a:rPr lang="en-US" b="1" baseline="30000" dirty="0" err="1">
                <a:solidFill>
                  <a:schemeClr val="bg1"/>
                </a:solidFill>
              </a:rPr>
              <a:t>th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 element is present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in class j)</a:t>
            </a:r>
            <a:r>
              <a:rPr lang="en-US" baseline="30000" dirty="0" smtClean="0"/>
              <a:t>  </a:t>
            </a:r>
            <a:endParaRPr lang="en-US" dirty="0"/>
          </a:p>
          <a:p>
            <a:pPr algn="ctr"/>
            <a:r>
              <a:rPr lang="en-US" sz="2400" b="1" baseline="-25000" dirty="0" err="1">
                <a:solidFill>
                  <a:schemeClr val="bg1"/>
                </a:solidFill>
              </a:rPr>
              <a:t>Yij</a:t>
            </a:r>
            <a:r>
              <a:rPr lang="en-US" sz="2400" b="1" baseline="-25000" dirty="0">
                <a:solidFill>
                  <a:schemeClr val="bg1"/>
                </a:solidFill>
              </a:rPr>
              <a:t> =1 (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if </a:t>
            </a:r>
            <a:r>
              <a:rPr lang="en-US" b="1" baseline="-25000" dirty="0" err="1">
                <a:solidFill>
                  <a:schemeClr val="bg1"/>
                </a:solidFill>
              </a:rPr>
              <a:t>i</a:t>
            </a:r>
            <a:r>
              <a:rPr lang="en-US" b="1" baseline="30000" dirty="0" err="1">
                <a:solidFill>
                  <a:schemeClr val="bg1"/>
                </a:solidFill>
              </a:rPr>
              <a:t>th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 </a:t>
            </a:r>
            <a:r>
              <a:rPr lang="en-US" sz="2400" b="1" baseline="-25000" dirty="0">
                <a:solidFill>
                  <a:schemeClr val="bg1"/>
                </a:solidFill>
              </a:rPr>
              <a:t>element is present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 class j</a:t>
            </a:r>
            <a:r>
              <a:rPr lang="en-US" b="1" dirty="0" smtClean="0">
                <a:solidFill>
                  <a:schemeClr val="bg1"/>
                </a:solidFill>
              </a:rPr>
              <a:t>)</a:t>
            </a:r>
            <a:endParaRPr lang="en-US" sz="2400" b="1" baseline="-25000" dirty="0" smtClean="0">
              <a:solidFill>
                <a:schemeClr val="bg1"/>
              </a:solidFill>
            </a:endParaRPr>
          </a:p>
          <a:p>
            <a:pPr algn="ctr"/>
            <a:r>
              <a:rPr lang="en-US" sz="2400" b="1" baseline="-25000" dirty="0">
                <a:solidFill>
                  <a:schemeClr val="bg1"/>
                </a:solidFill>
              </a:rPr>
              <a:t>Predicted value calculated by Sigmoid Function</a:t>
            </a:r>
          </a:p>
          <a:p>
            <a:pPr algn="ctr"/>
            <a:endParaRPr lang="en-US" sz="2400" b="1" baseline="-25000" dirty="0">
              <a:solidFill>
                <a:schemeClr val="bg1"/>
              </a:solidFill>
            </a:endParaRPr>
          </a:p>
          <a:p>
            <a:pPr algn="ctr"/>
            <a:endParaRPr lang="en-US" sz="2400" b="1" baseline="-25000" dirty="0">
              <a:solidFill>
                <a:schemeClr val="bg1"/>
              </a:solidFill>
            </a:endParaRPr>
          </a:p>
          <a:p>
            <a:pPr algn="ctr"/>
            <a:endParaRPr lang="en-US" sz="2400" b="1" baseline="-25000" dirty="0">
              <a:solidFill>
                <a:schemeClr val="bg1"/>
              </a:solidFill>
            </a:endParaRP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972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8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9"/>
            <a:ext cx="9905998" cy="8314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cap="none" dirty="0" smtClean="0"/>
              <a:t>Gradient Descent</a:t>
            </a:r>
            <a:endParaRPr lang="en-US" sz="5400" b="1" cap="none" dirty="0"/>
          </a:p>
        </p:txBody>
      </p:sp>
      <p:pic>
        <p:nvPicPr>
          <p:cNvPr id="3074" name="Picture 2" descr="What are gradient descent and stochastic gradient descent?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516" y="1685902"/>
            <a:ext cx="5269234" cy="309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805750" y="2303808"/>
            <a:ext cx="53862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baseline="30000" dirty="0" err="1">
                <a:solidFill>
                  <a:schemeClr val="bg1"/>
                </a:solidFill>
              </a:rPr>
              <a:t>W</a:t>
            </a:r>
            <a:r>
              <a:rPr lang="en-US" sz="4000" b="1" baseline="-25000" dirty="0" err="1">
                <a:solidFill>
                  <a:schemeClr val="bg1"/>
                </a:solidFill>
              </a:rPr>
              <a:t>new</a:t>
            </a:r>
            <a:r>
              <a:rPr lang="en-US" sz="4000" b="1" baseline="30000" dirty="0">
                <a:solidFill>
                  <a:schemeClr val="bg1"/>
                </a:solidFill>
              </a:rPr>
              <a:t> = </a:t>
            </a:r>
            <a:r>
              <a:rPr lang="en-US" sz="4000" b="1" baseline="30000" dirty="0" err="1">
                <a:solidFill>
                  <a:schemeClr val="bg1"/>
                </a:solidFill>
              </a:rPr>
              <a:t>W</a:t>
            </a:r>
            <a:r>
              <a:rPr lang="en-US" sz="4000" b="1" baseline="-25000" dirty="0" err="1">
                <a:solidFill>
                  <a:schemeClr val="bg1"/>
                </a:solidFill>
              </a:rPr>
              <a:t>old</a:t>
            </a:r>
            <a:r>
              <a:rPr lang="en-US" sz="4000" b="1" baseline="30000" dirty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chemeClr val="bg1"/>
                </a:solidFill>
              </a:rPr>
              <a:t>– </a:t>
            </a:r>
            <a:r>
              <a:rPr lang="en-US" sz="4000" b="1" dirty="0" err="1" smtClean="0">
                <a:solidFill>
                  <a:schemeClr val="bg1"/>
                </a:solidFill>
              </a:rPr>
              <a:t>ƞdL</a:t>
            </a:r>
            <a:r>
              <a:rPr lang="en-US" sz="4000" b="1" dirty="0" smtClean="0">
                <a:solidFill>
                  <a:schemeClr val="bg1"/>
                </a:solidFill>
              </a:rPr>
              <a:t>/</a:t>
            </a:r>
            <a:r>
              <a:rPr lang="en-US" sz="4000" b="1" dirty="0" err="1" smtClean="0">
                <a:solidFill>
                  <a:schemeClr val="bg1"/>
                </a:solidFill>
              </a:rPr>
              <a:t>w</a:t>
            </a:r>
            <a:r>
              <a:rPr lang="en-US" sz="4000" b="1" baseline="-25000" dirty="0" err="1" smtClean="0">
                <a:solidFill>
                  <a:schemeClr val="bg1"/>
                </a:solidFill>
              </a:rPr>
              <a:t>old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511143" y="3644537"/>
            <a:ext cx="3918857" cy="1593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Learning Rate should be wisely chosen</a:t>
            </a: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(Neither too High nor too low)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18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10713"/>
          </a:xfrm>
        </p:spPr>
        <p:txBody>
          <a:bodyPr>
            <a:normAutofit fontScale="90000"/>
          </a:bodyPr>
          <a:lstStyle/>
          <a:p>
            <a:r>
              <a:rPr lang="en-US" sz="5400" b="1" dirty="0" smtClean="0"/>
              <a:t>Multilayer Neural Network Training</a:t>
            </a:r>
            <a:endParaRPr lang="en-US" sz="5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345114" y="5589091"/>
            <a:ext cx="62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X4</a:t>
            </a:r>
            <a:endParaRPr lang="en-US" dirty="0"/>
          </a:p>
        </p:txBody>
      </p:sp>
      <p:cxnSp>
        <p:nvCxnSpPr>
          <p:cNvPr id="56" name="Straight Arrow Connector 55"/>
          <p:cNvCxnSpPr>
            <a:stCxn id="28" idx="6"/>
            <a:endCxn id="33" idx="3"/>
          </p:cNvCxnSpPr>
          <p:nvPr/>
        </p:nvCxnSpPr>
        <p:spPr>
          <a:xfrm flipV="1">
            <a:off x="1972132" y="5393792"/>
            <a:ext cx="1371614" cy="881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958787" y="1846268"/>
            <a:ext cx="7182347" cy="4767516"/>
            <a:chOff x="958787" y="1846268"/>
            <a:chExt cx="7182347" cy="4767516"/>
          </a:xfrm>
        </p:grpSpPr>
        <p:sp>
          <p:nvSpPr>
            <p:cNvPr id="11" name="TextBox 10"/>
            <p:cNvSpPr txBox="1"/>
            <p:nvPr/>
          </p:nvSpPr>
          <p:spPr>
            <a:xfrm>
              <a:off x="1345115" y="2134435"/>
              <a:ext cx="627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X1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94109" y="3320222"/>
              <a:ext cx="627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X2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45114" y="4460319"/>
              <a:ext cx="627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X3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4232" y="2906281"/>
              <a:ext cx="627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</a:t>
              </a:r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426074" y="3627142"/>
              <a:ext cx="627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W2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9370" y="4303205"/>
              <a:ext cx="627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W3</a:t>
              </a:r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1253676" y="2487045"/>
              <a:ext cx="718457" cy="6760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253675" y="3627142"/>
              <a:ext cx="718457" cy="6760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253676" y="4829651"/>
              <a:ext cx="718457" cy="6760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185922" y="2340155"/>
              <a:ext cx="718457" cy="6760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483914" y="3657204"/>
              <a:ext cx="718457" cy="6760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483914" y="4821945"/>
              <a:ext cx="718457" cy="6760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17" idx="6"/>
              <a:endCxn id="20" idx="1"/>
            </p:cNvCxnSpPr>
            <p:nvPr/>
          </p:nvCxnSpPr>
          <p:spPr>
            <a:xfrm flipV="1">
              <a:off x="1972133" y="2439162"/>
              <a:ext cx="1319005" cy="3859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6"/>
              <a:endCxn id="20" idx="2"/>
            </p:cNvCxnSpPr>
            <p:nvPr/>
          </p:nvCxnSpPr>
          <p:spPr>
            <a:xfrm flipV="1">
              <a:off x="1972132" y="2678187"/>
              <a:ext cx="1213790" cy="1286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9" idx="6"/>
              <a:endCxn id="20" idx="3"/>
            </p:cNvCxnSpPr>
            <p:nvPr/>
          </p:nvCxnSpPr>
          <p:spPr>
            <a:xfrm flipV="1">
              <a:off x="1972133" y="2917211"/>
              <a:ext cx="1319005" cy="2250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0" idx="6"/>
              <a:endCxn id="21" idx="2"/>
            </p:cNvCxnSpPr>
            <p:nvPr/>
          </p:nvCxnSpPr>
          <p:spPr>
            <a:xfrm>
              <a:off x="3904379" y="2678187"/>
              <a:ext cx="1579535" cy="13170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02884" y="3595223"/>
              <a:ext cx="627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W4</a:t>
              </a:r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253675" y="5937721"/>
              <a:ext cx="718457" cy="6760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3185922" y="3663953"/>
              <a:ext cx="718457" cy="6760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238530" y="4816736"/>
              <a:ext cx="718457" cy="6760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422677" y="4042447"/>
              <a:ext cx="718457" cy="6760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>
              <a:stCxn id="28" idx="6"/>
              <a:endCxn id="20" idx="4"/>
            </p:cNvCxnSpPr>
            <p:nvPr/>
          </p:nvCxnSpPr>
          <p:spPr>
            <a:xfrm flipV="1">
              <a:off x="1972132" y="3016218"/>
              <a:ext cx="1573019" cy="32595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7" idx="6"/>
              <a:endCxn id="32" idx="1"/>
            </p:cNvCxnSpPr>
            <p:nvPr/>
          </p:nvCxnSpPr>
          <p:spPr>
            <a:xfrm>
              <a:off x="1972133" y="2825077"/>
              <a:ext cx="1319005" cy="9378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1974134" y="3964508"/>
              <a:ext cx="1213790" cy="368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19" idx="6"/>
              <a:endCxn id="32" idx="3"/>
            </p:cNvCxnSpPr>
            <p:nvPr/>
          </p:nvCxnSpPr>
          <p:spPr>
            <a:xfrm flipV="1">
              <a:off x="1972133" y="4241009"/>
              <a:ext cx="1319005" cy="926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28" idx="6"/>
              <a:endCxn id="32" idx="4"/>
            </p:cNvCxnSpPr>
            <p:nvPr/>
          </p:nvCxnSpPr>
          <p:spPr>
            <a:xfrm flipV="1">
              <a:off x="1972132" y="4340016"/>
              <a:ext cx="1573019" cy="19357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17" idx="6"/>
              <a:endCxn id="33" idx="1"/>
            </p:cNvCxnSpPr>
            <p:nvPr/>
          </p:nvCxnSpPr>
          <p:spPr>
            <a:xfrm>
              <a:off x="1972133" y="2825077"/>
              <a:ext cx="1371613" cy="20906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18" idx="6"/>
              <a:endCxn id="33" idx="2"/>
            </p:cNvCxnSpPr>
            <p:nvPr/>
          </p:nvCxnSpPr>
          <p:spPr>
            <a:xfrm>
              <a:off x="1972132" y="3965174"/>
              <a:ext cx="1266398" cy="11895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9" idx="6"/>
              <a:endCxn id="33" idx="2"/>
            </p:cNvCxnSpPr>
            <p:nvPr/>
          </p:nvCxnSpPr>
          <p:spPr>
            <a:xfrm flipV="1">
              <a:off x="1972133" y="5154768"/>
              <a:ext cx="1266397" cy="129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32" idx="6"/>
              <a:endCxn id="21" idx="2"/>
            </p:cNvCxnSpPr>
            <p:nvPr/>
          </p:nvCxnSpPr>
          <p:spPr>
            <a:xfrm flipV="1">
              <a:off x="3904379" y="3995236"/>
              <a:ext cx="1579535" cy="67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33" idx="6"/>
              <a:endCxn id="21" idx="2"/>
            </p:cNvCxnSpPr>
            <p:nvPr/>
          </p:nvCxnSpPr>
          <p:spPr>
            <a:xfrm flipV="1">
              <a:off x="3956987" y="3995236"/>
              <a:ext cx="1526927" cy="1159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20" idx="6"/>
              <a:endCxn id="22" idx="1"/>
            </p:cNvCxnSpPr>
            <p:nvPr/>
          </p:nvCxnSpPr>
          <p:spPr>
            <a:xfrm>
              <a:off x="3904379" y="2678187"/>
              <a:ext cx="1684751" cy="22427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32" idx="6"/>
            </p:cNvCxnSpPr>
            <p:nvPr/>
          </p:nvCxnSpPr>
          <p:spPr>
            <a:xfrm>
              <a:off x="3904379" y="4001985"/>
              <a:ext cx="1632143" cy="10141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33" idx="6"/>
              <a:endCxn id="22" idx="2"/>
            </p:cNvCxnSpPr>
            <p:nvPr/>
          </p:nvCxnSpPr>
          <p:spPr>
            <a:xfrm>
              <a:off x="3956987" y="5154768"/>
              <a:ext cx="1526927" cy="52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endCxn id="34" idx="2"/>
            </p:cNvCxnSpPr>
            <p:nvPr/>
          </p:nvCxnSpPr>
          <p:spPr>
            <a:xfrm>
              <a:off x="6202371" y="3995235"/>
              <a:ext cx="1220306" cy="3852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6296297" y="4509061"/>
              <a:ext cx="1126380" cy="6521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3185921" y="2008621"/>
              <a:ext cx="1712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Hidden Layer 1</a:t>
              </a:r>
              <a:endParaRPr lang="en-US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188222" y="3271926"/>
              <a:ext cx="1712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Hidden Layer 2</a:t>
              </a:r>
              <a:endParaRPr 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958787" y="1846268"/>
              <a:ext cx="1467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Input Layer </a:t>
              </a:r>
              <a:endParaRPr lang="en-US" dirty="0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7302274" y="3632652"/>
            <a:ext cx="146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 Layer 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373466" y="6282228"/>
            <a:ext cx="91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 x 3 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302661" y="5834772"/>
            <a:ext cx="91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 x 2 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6812524" y="5650878"/>
            <a:ext cx="91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 x 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22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9"/>
            <a:ext cx="10602096" cy="1223344"/>
          </a:xfrm>
        </p:spPr>
        <p:txBody>
          <a:bodyPr>
            <a:normAutofit fontScale="90000"/>
          </a:bodyPr>
          <a:lstStyle/>
          <a:p>
            <a:r>
              <a:rPr lang="en-US" sz="5400" b="1" cap="none" dirty="0" smtClean="0"/>
              <a:t>Convolutional Neural Network vs Human Brain</a:t>
            </a:r>
            <a:endParaRPr lang="en-US" sz="5400" b="1" cap="none" dirty="0"/>
          </a:p>
        </p:txBody>
      </p:sp>
      <p:sp>
        <p:nvSpPr>
          <p:cNvPr id="10" name="Rounded Rectangle 9"/>
          <p:cNvSpPr/>
          <p:nvPr/>
        </p:nvSpPr>
        <p:spPr>
          <a:xfrm>
            <a:off x="1141413" y="2522992"/>
            <a:ext cx="4036421" cy="10803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/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CNN Most suitable when the input is in the form of images or video frames 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6442461" y="2522992"/>
            <a:ext cx="3827417" cy="2310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/>
          </a:p>
          <a:p>
            <a:pPr algn="ctr"/>
            <a:r>
              <a:rPr lang="en-US" sz="1600" b="1" u="sng" dirty="0" smtClean="0">
                <a:solidFill>
                  <a:schemeClr val="bg1"/>
                </a:solidFill>
              </a:rPr>
              <a:t>Human Brain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bg1"/>
                </a:solidFill>
              </a:rPr>
              <a:t>Inception of an image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bg1"/>
                </a:solidFill>
              </a:rPr>
              <a:t>Cerebral cortex  </a:t>
            </a:r>
            <a:r>
              <a:rPr lang="en-US" sz="16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Visual cortex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Visual Cortex contains various Layers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V1, V2, V3, V4…..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Each Layer performs specific function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1141413" y="4386627"/>
            <a:ext cx="4036421" cy="10803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/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This Whole Process has been tried to get involved in a machine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/>
          </a:p>
        </p:txBody>
      </p:sp>
      <p:cxnSp>
        <p:nvCxnSpPr>
          <p:cNvPr id="12" name="Straight Arrow Connector 11"/>
          <p:cNvCxnSpPr>
            <a:stCxn id="15" idx="1"/>
            <a:endCxn id="17" idx="3"/>
          </p:cNvCxnSpPr>
          <p:nvPr/>
        </p:nvCxnSpPr>
        <p:spPr>
          <a:xfrm flipH="1">
            <a:off x="5177834" y="3678125"/>
            <a:ext cx="1264627" cy="124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42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4339"/>
          </a:xfrm>
        </p:spPr>
        <p:txBody>
          <a:bodyPr>
            <a:normAutofit/>
          </a:bodyPr>
          <a:lstStyle/>
          <a:p>
            <a:r>
              <a:rPr lang="en-US" sz="5400" b="1" cap="none" dirty="0" smtClean="0"/>
              <a:t>Lecture Outcomes:</a:t>
            </a:r>
            <a:endParaRPr lang="en-US" sz="5400" b="1" cap="none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141412" y="2097087"/>
            <a:ext cx="9905999" cy="418614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Understand the concept of </a:t>
            </a:r>
            <a:r>
              <a:rPr lang="en-US" sz="3200" dirty="0" smtClean="0">
                <a:solidFill>
                  <a:schemeClr val="bg1"/>
                </a:solidFill>
              </a:rPr>
              <a:t>Convolution Neural Networks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 Understand the important terms and concepts involved in </a:t>
            </a:r>
            <a:r>
              <a:rPr lang="en-US" sz="3200" dirty="0">
                <a:solidFill>
                  <a:schemeClr val="bg1"/>
                </a:solidFill>
              </a:rPr>
              <a:t>Convolution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13134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44522"/>
          </a:xfrm>
        </p:spPr>
        <p:txBody>
          <a:bodyPr/>
          <a:lstStyle/>
          <a:p>
            <a:pPr algn="ctr"/>
            <a:r>
              <a:rPr lang="en-US" b="1" dirty="0" smtClean="0"/>
              <a:t>Convolution operation in </a:t>
            </a:r>
            <a:r>
              <a:rPr lang="en-US" b="1" dirty="0" err="1" smtClean="0"/>
              <a:t>cnn</a:t>
            </a:r>
            <a:endParaRPr lang="en-US" b="1" dirty="0"/>
          </a:p>
        </p:txBody>
      </p:sp>
      <p:grpSp>
        <p:nvGrpSpPr>
          <p:cNvPr id="73" name="Group 72"/>
          <p:cNvGrpSpPr/>
          <p:nvPr/>
        </p:nvGrpSpPr>
        <p:grpSpPr>
          <a:xfrm>
            <a:off x="1319348" y="1601372"/>
            <a:ext cx="8656321" cy="1107996"/>
            <a:chOff x="1319348" y="2019384"/>
            <a:chExt cx="8656321" cy="1107996"/>
          </a:xfrm>
        </p:grpSpPr>
        <p:sp>
          <p:nvSpPr>
            <p:cNvPr id="4" name="Rounded Rectangle 3"/>
            <p:cNvSpPr/>
            <p:nvPr/>
          </p:nvSpPr>
          <p:spPr>
            <a:xfrm>
              <a:off x="1319348" y="2090056"/>
              <a:ext cx="1854926" cy="7837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Image (N </a:t>
              </a:r>
              <a:r>
                <a:rPr lang="en-US" b="1" dirty="0">
                  <a:solidFill>
                    <a:schemeClr val="bg1"/>
                  </a:solidFill>
                </a:rPr>
                <a:t>= 5</a:t>
              </a:r>
              <a:r>
                <a:rPr lang="en-US" b="1" dirty="0" smtClean="0">
                  <a:solidFill>
                    <a:schemeClr val="bg1"/>
                  </a:solidFill>
                </a:rPr>
                <a:t>)</a:t>
              </a:r>
              <a:endParaRPr lang="en-US" b="1" dirty="0">
                <a:solidFill>
                  <a:schemeClr val="bg1"/>
                </a:solidFill>
              </a:endParaRPr>
            </a:p>
            <a:p>
              <a:pPr algn="ctr"/>
              <a:endParaRPr lang="en-US" dirty="0" smtClean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466011" y="2019384"/>
              <a:ext cx="79683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 smtClean="0">
                  <a:solidFill>
                    <a:schemeClr val="bg1"/>
                  </a:solidFill>
                </a:rPr>
                <a:t>*</a:t>
              </a:r>
              <a:endParaRPr lang="en-US" sz="66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554582" y="2090056"/>
              <a:ext cx="1854926" cy="7837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Filter/Kernel 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(F </a:t>
              </a:r>
              <a:r>
                <a:rPr lang="en-US" b="1" dirty="0">
                  <a:solidFill>
                    <a:schemeClr val="bg1"/>
                  </a:solidFill>
                </a:rPr>
                <a:t>= 3</a:t>
              </a:r>
              <a:r>
                <a:rPr lang="en-US" b="1" dirty="0" smtClean="0">
                  <a:solidFill>
                    <a:schemeClr val="bg1"/>
                  </a:solidFill>
                </a:rPr>
                <a:t>)</a:t>
              </a:r>
              <a:endParaRPr lang="en-US" b="1" dirty="0">
                <a:solidFill>
                  <a:schemeClr val="bg1"/>
                </a:solidFill>
              </a:endParaRPr>
            </a:p>
            <a:p>
              <a:pPr algn="ctr"/>
              <a:endParaRPr lang="en-US" dirty="0" smtClean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992982" y="2272937"/>
              <a:ext cx="796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=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120743" y="2090056"/>
              <a:ext cx="1854926" cy="7837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Output (O)</a:t>
              </a:r>
              <a:endParaRPr lang="en-US" b="1" dirty="0">
                <a:solidFill>
                  <a:schemeClr val="bg1"/>
                </a:solidFill>
              </a:endParaRPr>
            </a:p>
            <a:p>
              <a:pPr algn="ctr"/>
              <a:endParaRPr lang="en-US" dirty="0" smtClean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000" y="2847700"/>
            <a:ext cx="7236823" cy="334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0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189" y="2445067"/>
            <a:ext cx="5810250" cy="324802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08315" y="762209"/>
            <a:ext cx="9905998" cy="844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Concept of striding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739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44522"/>
          </a:xfrm>
        </p:spPr>
        <p:txBody>
          <a:bodyPr/>
          <a:lstStyle/>
          <a:p>
            <a:pPr algn="ctr"/>
            <a:r>
              <a:rPr lang="en-US" b="1" dirty="0" smtClean="0"/>
              <a:t>Convolution operation in </a:t>
            </a:r>
            <a:r>
              <a:rPr lang="en-US" b="1" dirty="0" err="1" smtClean="0"/>
              <a:t>cnn</a:t>
            </a:r>
            <a:endParaRPr lang="en-US" b="1" dirty="0"/>
          </a:p>
        </p:txBody>
      </p:sp>
      <p:grpSp>
        <p:nvGrpSpPr>
          <p:cNvPr id="18" name="Group 17"/>
          <p:cNvGrpSpPr/>
          <p:nvPr/>
        </p:nvGrpSpPr>
        <p:grpSpPr>
          <a:xfrm>
            <a:off x="4049485" y="1828800"/>
            <a:ext cx="3207521" cy="4389900"/>
            <a:chOff x="2886891" y="1776549"/>
            <a:chExt cx="3207521" cy="4389900"/>
          </a:xfrm>
        </p:grpSpPr>
        <p:sp>
          <p:nvSpPr>
            <p:cNvPr id="3" name="Rounded Rectangle 2"/>
            <p:cNvSpPr/>
            <p:nvPr/>
          </p:nvSpPr>
          <p:spPr>
            <a:xfrm>
              <a:off x="2886891" y="1776549"/>
              <a:ext cx="3200400" cy="7837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Apply the filter on the input Image Matrix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886891" y="3039292"/>
              <a:ext cx="3200400" cy="7837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Multiply the corresponding elements of both the matrix and Take the sum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886891" y="4210985"/>
              <a:ext cx="3200400" cy="7837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Apply the Striding (one jump horizontally and one jump vertically)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894012" y="5382678"/>
              <a:ext cx="3200400" cy="7837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Output Achieved by </a:t>
              </a:r>
              <a:r>
                <a:rPr lang="en-US" b="1" u="sng" dirty="0" smtClean="0">
                  <a:solidFill>
                    <a:schemeClr val="bg1"/>
                  </a:solidFill>
                </a:rPr>
                <a:t>N-F+1</a:t>
              </a:r>
              <a:endParaRPr lang="en-US" b="1" u="sng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3" idx="2"/>
              <a:endCxn id="12" idx="0"/>
            </p:cNvCxnSpPr>
            <p:nvPr/>
          </p:nvCxnSpPr>
          <p:spPr>
            <a:xfrm>
              <a:off x="4487091" y="2560320"/>
              <a:ext cx="0" cy="478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2"/>
              <a:endCxn id="13" idx="0"/>
            </p:cNvCxnSpPr>
            <p:nvPr/>
          </p:nvCxnSpPr>
          <p:spPr>
            <a:xfrm>
              <a:off x="4487091" y="3823063"/>
              <a:ext cx="0" cy="3879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3" idx="2"/>
              <a:endCxn id="14" idx="0"/>
            </p:cNvCxnSpPr>
            <p:nvPr/>
          </p:nvCxnSpPr>
          <p:spPr>
            <a:xfrm>
              <a:off x="4487091" y="4994756"/>
              <a:ext cx="7121" cy="3879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788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44522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Shortcoming with general </a:t>
            </a:r>
            <a:r>
              <a:rPr lang="en-US" b="1" dirty="0" err="1" smtClean="0"/>
              <a:t>cnn</a:t>
            </a:r>
            <a:endParaRPr lang="en-US" b="1" dirty="0"/>
          </a:p>
        </p:txBody>
      </p:sp>
      <p:sp>
        <p:nvSpPr>
          <p:cNvPr id="3" name="Rounded Rectangle 2"/>
          <p:cNvSpPr/>
          <p:nvPr/>
        </p:nvSpPr>
        <p:spPr>
          <a:xfrm>
            <a:off x="1457097" y="1885406"/>
            <a:ext cx="3200400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U have an Image of 6 x 6(for example)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701246" y="1885405"/>
            <a:ext cx="3200400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Output = 4 x 4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193766" y="3091541"/>
            <a:ext cx="3200400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Some information is lost from the Image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93766" y="4297676"/>
            <a:ext cx="3200400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What is the solution?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193766" y="5503811"/>
            <a:ext cx="3200400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Padding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>
            <a:stCxn id="11" idx="2"/>
            <a:endCxn id="16" idx="0"/>
          </p:cNvCxnSpPr>
          <p:nvPr/>
        </p:nvCxnSpPr>
        <p:spPr>
          <a:xfrm>
            <a:off x="5793966" y="5081447"/>
            <a:ext cx="0" cy="422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84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11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0557" y="452077"/>
            <a:ext cx="9905998" cy="844522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Padding</a:t>
            </a:r>
            <a:endParaRPr lang="en-US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2806339" y="1629703"/>
            <a:ext cx="3200400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Zero Padding (Popular)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792641" y="1640481"/>
            <a:ext cx="3200400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Neighbour</a:t>
            </a:r>
            <a:r>
              <a:rPr lang="en-US" b="1" dirty="0" smtClean="0">
                <a:solidFill>
                  <a:schemeClr val="bg1"/>
                </a:solidFill>
              </a:rPr>
              <a:t> Padding 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>
            <a:stCxn id="2" idx="2"/>
            <a:endCxn id="13" idx="0"/>
          </p:cNvCxnSpPr>
          <p:nvPr/>
        </p:nvCxnSpPr>
        <p:spPr>
          <a:xfrm flipH="1">
            <a:off x="4406539" y="1296599"/>
            <a:ext cx="1727017" cy="333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" idx="2"/>
          </p:cNvCxnSpPr>
          <p:nvPr/>
        </p:nvCxnSpPr>
        <p:spPr>
          <a:xfrm>
            <a:off x="6133556" y="1296599"/>
            <a:ext cx="1508171" cy="265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792641" y="3683726"/>
            <a:ext cx="3200400" cy="17765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Formula Changes to </a:t>
            </a: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N + 2P - F +1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24743" y="6152606"/>
            <a:ext cx="225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 = 1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720531" y="2623459"/>
            <a:ext cx="9326880" cy="661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Padding is simply a process of adding layers of zeros to our input images so as to avoid the problems mentioned above. 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DE69CE-2D91-89AB-5BFA-AE7B94CD7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30" y="3495297"/>
            <a:ext cx="5028738" cy="31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5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20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44522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Concept of Pooling </a:t>
            </a:r>
            <a:endParaRPr lang="en-US" b="1" dirty="0"/>
          </a:p>
        </p:txBody>
      </p:sp>
      <p:pic>
        <p:nvPicPr>
          <p:cNvPr id="7" name="Picture 4" descr="Your Handbook to Convolutional Neural Networks | by Fatimah Hussain |  Analytics Vidhya | Medium">
            <a:extLst>
              <a:ext uri="{FF2B5EF4-FFF2-40B4-BE49-F238E27FC236}">
                <a16:creationId xmlns:a16="http://schemas.microsoft.com/office/drawing/2014/main" id="{525C640D-BE01-DB78-00CB-A133F7F4A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717075"/>
            <a:ext cx="8069801" cy="373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766251" y="1463040"/>
            <a:ext cx="9459685" cy="1489167"/>
            <a:chOff x="1319348" y="2090056"/>
            <a:chExt cx="9459685" cy="1489167"/>
          </a:xfrm>
        </p:grpSpPr>
        <p:sp>
          <p:nvSpPr>
            <p:cNvPr id="5" name="Rounded Rectangle 4"/>
            <p:cNvSpPr/>
            <p:nvPr/>
          </p:nvSpPr>
          <p:spPr>
            <a:xfrm>
              <a:off x="1319348" y="2090056"/>
              <a:ext cx="1854926" cy="7837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Image (N </a:t>
              </a:r>
              <a:r>
                <a:rPr lang="en-US" b="1" dirty="0">
                  <a:solidFill>
                    <a:schemeClr val="bg1"/>
                  </a:solidFill>
                </a:rPr>
                <a:t>= </a:t>
              </a:r>
              <a:r>
                <a:rPr lang="en-US" b="1" dirty="0" smtClean="0">
                  <a:solidFill>
                    <a:schemeClr val="bg1"/>
                  </a:solidFill>
                </a:rPr>
                <a:t>6)</a:t>
              </a:r>
              <a:endParaRPr lang="en-US" b="1" dirty="0">
                <a:solidFill>
                  <a:schemeClr val="bg1"/>
                </a:solidFill>
              </a:endParaRPr>
            </a:p>
            <a:p>
              <a:pPr algn="ctr"/>
              <a:endParaRPr lang="en-US" dirty="0" smtClean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579223" y="2272937"/>
              <a:ext cx="796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*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554582" y="2090056"/>
              <a:ext cx="1854926" cy="7837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Filter (F </a:t>
              </a:r>
              <a:r>
                <a:rPr lang="en-US" b="1" dirty="0">
                  <a:solidFill>
                    <a:schemeClr val="bg1"/>
                  </a:solidFill>
                </a:rPr>
                <a:t>= 3</a:t>
              </a:r>
              <a:r>
                <a:rPr lang="en-US" b="1" dirty="0" smtClean="0">
                  <a:solidFill>
                    <a:schemeClr val="bg1"/>
                  </a:solidFill>
                </a:rPr>
                <a:t>)</a:t>
              </a:r>
              <a:endParaRPr lang="en-US" b="1" dirty="0">
                <a:solidFill>
                  <a:schemeClr val="bg1"/>
                </a:solidFill>
              </a:endParaRPr>
            </a:p>
            <a:p>
              <a:pPr algn="ctr"/>
              <a:endParaRPr lang="en-US" dirty="0" smtClean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992982" y="2272937"/>
              <a:ext cx="796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=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924107" y="2090056"/>
              <a:ext cx="1854926" cy="7837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Output (O)</a:t>
              </a:r>
              <a:endParaRPr lang="en-US" b="1" dirty="0">
                <a:solidFill>
                  <a:schemeClr val="bg1"/>
                </a:solidFill>
              </a:endParaRPr>
            </a:p>
            <a:p>
              <a:pPr algn="ctr"/>
              <a:endParaRPr lang="en-US" dirty="0" smtClean="0"/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9829798" y="2873827"/>
              <a:ext cx="21772" cy="7053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ounded Rectangle 11"/>
          <p:cNvSpPr/>
          <p:nvPr/>
        </p:nvSpPr>
        <p:spPr>
          <a:xfrm>
            <a:off x="9349238" y="2952205"/>
            <a:ext cx="1854926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</a:t>
            </a:r>
            <a:r>
              <a:rPr lang="en-US" b="1" dirty="0" smtClean="0">
                <a:solidFill>
                  <a:schemeClr val="bg1"/>
                </a:solidFill>
              </a:rPr>
              <a:t>ooling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366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44522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Max Pooling </a:t>
            </a:r>
            <a:endParaRPr lang="en-US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319348" y="2090056"/>
            <a:ext cx="8656321" cy="1489167"/>
            <a:chOff x="1319348" y="2090056"/>
            <a:chExt cx="8656321" cy="1489167"/>
          </a:xfrm>
        </p:grpSpPr>
        <p:sp>
          <p:nvSpPr>
            <p:cNvPr id="15" name="Rounded Rectangle 14"/>
            <p:cNvSpPr/>
            <p:nvPr/>
          </p:nvSpPr>
          <p:spPr>
            <a:xfrm>
              <a:off x="1319348" y="2090056"/>
              <a:ext cx="1854926" cy="7837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Image (N </a:t>
              </a:r>
              <a:r>
                <a:rPr lang="en-US" b="1" dirty="0">
                  <a:solidFill>
                    <a:schemeClr val="bg1"/>
                  </a:solidFill>
                </a:rPr>
                <a:t>= </a:t>
              </a:r>
              <a:r>
                <a:rPr lang="en-US" b="1" dirty="0" smtClean="0">
                  <a:solidFill>
                    <a:schemeClr val="bg1"/>
                  </a:solidFill>
                </a:rPr>
                <a:t>6)</a:t>
              </a:r>
              <a:endParaRPr lang="en-US" b="1" dirty="0">
                <a:solidFill>
                  <a:schemeClr val="bg1"/>
                </a:solidFill>
              </a:endParaRPr>
            </a:p>
            <a:p>
              <a:pPr algn="ctr"/>
              <a:endParaRPr lang="en-US" dirty="0" smtClean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79223" y="2272937"/>
              <a:ext cx="796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*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554582" y="2090056"/>
              <a:ext cx="1854926" cy="7837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Filter (F </a:t>
              </a:r>
              <a:r>
                <a:rPr lang="en-US" b="1" dirty="0">
                  <a:solidFill>
                    <a:schemeClr val="bg1"/>
                  </a:solidFill>
                </a:rPr>
                <a:t>= 3</a:t>
              </a:r>
              <a:r>
                <a:rPr lang="en-US" b="1" dirty="0" smtClean="0">
                  <a:solidFill>
                    <a:schemeClr val="bg1"/>
                  </a:solidFill>
                </a:rPr>
                <a:t>)</a:t>
              </a:r>
              <a:endParaRPr lang="en-US" b="1" dirty="0">
                <a:solidFill>
                  <a:schemeClr val="bg1"/>
                </a:solidFill>
              </a:endParaRPr>
            </a:p>
            <a:p>
              <a:pPr algn="ctr"/>
              <a:endParaRPr lang="en-US" dirty="0" smtClean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992982" y="2272937"/>
              <a:ext cx="796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=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8120743" y="2090056"/>
              <a:ext cx="1854926" cy="7837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Output (O)</a:t>
              </a:r>
              <a:endParaRPr lang="en-US" b="1" dirty="0">
                <a:solidFill>
                  <a:schemeClr val="bg1"/>
                </a:solidFill>
              </a:endParaRPr>
            </a:p>
            <a:p>
              <a:pPr algn="ctr"/>
              <a:endParaRPr lang="en-US" dirty="0" smtClean="0"/>
            </a:p>
          </p:txBody>
        </p:sp>
        <p:cxnSp>
          <p:nvCxnSpPr>
            <p:cNvPr id="5" name="Straight Arrow Connector 4"/>
            <p:cNvCxnSpPr>
              <a:stCxn id="22" idx="2"/>
            </p:cNvCxnSpPr>
            <p:nvPr/>
          </p:nvCxnSpPr>
          <p:spPr>
            <a:xfrm flipH="1">
              <a:off x="9026434" y="2873827"/>
              <a:ext cx="21772" cy="7053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Rounded Rectangle 22"/>
          <p:cNvSpPr/>
          <p:nvPr/>
        </p:nvSpPr>
        <p:spPr>
          <a:xfrm>
            <a:off x="8120744" y="3579222"/>
            <a:ext cx="1854926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Max Pooling Layer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dirty="0" smtClean="0"/>
          </a:p>
        </p:txBody>
      </p:sp>
      <p:pic>
        <p:nvPicPr>
          <p:cNvPr id="8194" name="Picture 2" descr="https://media.geeksforgeeks.org/wp-content/uploads/20190721025744/Screenshot-2019-07-21-at-2.57.13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80" y="3226525"/>
            <a:ext cx="6648403" cy="235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319348" y="5695405"/>
            <a:ext cx="8281852" cy="8585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urw-din"/>
              </a:rPr>
              <a:t>Max pooling is a pooling operation that selects the maximum element from the region of the feature map covered by the filter. 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0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49025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Finally CNN Architecture</a:t>
            </a:r>
            <a:endParaRPr lang="en-US" sz="4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785" y="2061460"/>
            <a:ext cx="80962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9"/>
            <a:ext cx="9905998" cy="8314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cap="none" dirty="0" smtClean="0"/>
              <a:t>Important Metrics in </a:t>
            </a:r>
            <a:r>
              <a:rPr lang="en-US" sz="5400" b="1" cap="none" dirty="0"/>
              <a:t>O</a:t>
            </a:r>
            <a:r>
              <a:rPr lang="en-US" sz="5400" b="1" cap="none" dirty="0" smtClean="0"/>
              <a:t>bject Detection</a:t>
            </a:r>
            <a:endParaRPr lang="en-US" sz="5400" b="1" cap="none" dirty="0"/>
          </a:p>
        </p:txBody>
      </p:sp>
      <p:sp>
        <p:nvSpPr>
          <p:cNvPr id="3" name="Rounded Rectangle 2"/>
          <p:cNvSpPr/>
          <p:nvPr/>
        </p:nvSpPr>
        <p:spPr>
          <a:xfrm>
            <a:off x="1240972" y="2218420"/>
            <a:ext cx="3827417" cy="9819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 smtClean="0"/>
              <a:t>Ratio </a:t>
            </a:r>
            <a:r>
              <a:rPr lang="en-US" b="1" dirty="0"/>
              <a:t>of the number of true positives to the total number of positive predictions</a:t>
            </a:r>
            <a:r>
              <a:rPr lang="en-US" dirty="0"/>
              <a:t>. </a:t>
            </a:r>
            <a:endParaRPr lang="en-US" dirty="0" smtClean="0"/>
          </a:p>
          <a:p>
            <a:pPr algn="ctr"/>
            <a:endParaRPr lang="en-US" b="1" dirty="0"/>
          </a:p>
        </p:txBody>
      </p:sp>
      <p:sp>
        <p:nvSpPr>
          <p:cNvPr id="5" name="Rounded Rectangle 4"/>
          <p:cNvSpPr/>
          <p:nvPr/>
        </p:nvSpPr>
        <p:spPr>
          <a:xfrm>
            <a:off x="7681550" y="2218420"/>
            <a:ext cx="3827417" cy="98510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 smtClean="0"/>
              <a:t>Ratio </a:t>
            </a:r>
            <a:r>
              <a:rPr lang="en-US" b="1" dirty="0"/>
              <a:t>of the number of true positives to the total number of actual (relevant) objects</a:t>
            </a:r>
            <a:r>
              <a:rPr lang="en-US" b="1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788715" y="4957071"/>
            <a:ext cx="4279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Precision =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(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Positive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(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Positive + False Positive)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129245" y="5280236"/>
            <a:ext cx="26044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571205" y="4888914"/>
            <a:ext cx="44762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Recall =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(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Positive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(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Positive + False Negative)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7897086" y="5212079"/>
            <a:ext cx="26044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78131" y="1633645"/>
            <a:ext cx="3553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Precision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40970" y="3606775"/>
            <a:ext cx="3827417" cy="10271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/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For example, if the model detected 100 trees, and 90 were correct, the precision is 90 percent.</a:t>
            </a:r>
          </a:p>
          <a:p>
            <a:pPr algn="ctr"/>
            <a:endParaRPr lang="en-US" b="1" dirty="0"/>
          </a:p>
        </p:txBody>
      </p:sp>
      <p:cxnSp>
        <p:nvCxnSpPr>
          <p:cNvPr id="13" name="Straight Arrow Connector 12"/>
          <p:cNvCxnSpPr>
            <a:stCxn id="3" idx="2"/>
            <a:endCxn id="10" idx="0"/>
          </p:cNvCxnSpPr>
          <p:nvPr/>
        </p:nvCxnSpPr>
        <p:spPr>
          <a:xfrm flipH="1">
            <a:off x="3154679" y="3200400"/>
            <a:ext cx="2" cy="406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818709" y="1671285"/>
            <a:ext cx="3553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Recall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681548" y="3606775"/>
            <a:ext cx="3827417" cy="10271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/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For example, if the model correctly detects 75 trees in an image, and there are actually 100 trees in the image, the recall is 75 percent.</a:t>
            </a:r>
          </a:p>
          <a:p>
            <a:pPr algn="ctr"/>
            <a:endParaRPr lang="en-US" b="1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9595256" y="3196994"/>
            <a:ext cx="2" cy="406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5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4" grpId="0"/>
      <p:bldP spid="9" grpId="0"/>
      <p:bldP spid="6" grpId="0"/>
      <p:bldP spid="10" grpId="0" animBg="1"/>
      <p:bldP spid="14" grpId="0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287" y="226633"/>
            <a:ext cx="9905998" cy="8314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cap="none" dirty="0" smtClean="0"/>
              <a:t>Important Metrics (</a:t>
            </a:r>
            <a:r>
              <a:rPr lang="en-US" sz="5400" b="1" cap="none" dirty="0" err="1" smtClean="0"/>
              <a:t>contd</a:t>
            </a:r>
            <a:r>
              <a:rPr lang="en-US" sz="5400" b="1" cap="none" dirty="0" smtClean="0"/>
              <a:t>…)</a:t>
            </a:r>
            <a:endParaRPr lang="en-US" sz="5400" b="1" cap="none" dirty="0"/>
          </a:p>
        </p:txBody>
      </p:sp>
      <p:sp>
        <p:nvSpPr>
          <p:cNvPr id="3" name="Rounded Rectangle 2"/>
          <p:cNvSpPr/>
          <p:nvPr/>
        </p:nvSpPr>
        <p:spPr>
          <a:xfrm>
            <a:off x="7400402" y="1687306"/>
            <a:ext cx="3827417" cy="156014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Plot </a:t>
            </a:r>
            <a:r>
              <a:rPr lang="en-US" b="1" dirty="0">
                <a:solidFill>
                  <a:schemeClr val="bg1"/>
                </a:solidFill>
              </a:rPr>
              <a:t>of precision (y-axis) and recall (x-axis</a:t>
            </a:r>
            <a:r>
              <a:rPr lang="en-US" b="1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considered </a:t>
            </a:r>
            <a:r>
              <a:rPr lang="en-US" b="1" dirty="0">
                <a:solidFill>
                  <a:schemeClr val="bg1"/>
                </a:solidFill>
              </a:rPr>
              <a:t>a good predictive model if the precision stays high as the recall </a:t>
            </a:r>
            <a:r>
              <a:rPr lang="en-US" b="1" dirty="0" smtClean="0">
                <a:solidFill>
                  <a:schemeClr val="bg1"/>
                </a:solidFill>
              </a:rPr>
              <a:t>increases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60539" y="1665939"/>
            <a:ext cx="5494518" cy="16359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Phenomenon </a:t>
            </a:r>
            <a:r>
              <a:rPr lang="en-US" b="1" dirty="0">
                <a:solidFill>
                  <a:schemeClr val="bg1"/>
                </a:solidFill>
              </a:rPr>
              <a:t>in object detection that describes how boxes overlap.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</a:t>
            </a:r>
            <a:r>
              <a:rPr lang="en-US" b="1" dirty="0" smtClean="0">
                <a:solidFill>
                  <a:schemeClr val="bg1"/>
                </a:solidFill>
              </a:rPr>
              <a:t>sed </a:t>
            </a:r>
            <a:r>
              <a:rPr lang="en-US" b="1" dirty="0">
                <a:solidFill>
                  <a:schemeClr val="bg1"/>
                </a:solidFill>
              </a:rPr>
              <a:t>as a threshold for determining whether a predicted outcome is a true positive or a false positive.</a:t>
            </a:r>
            <a:endParaRPr lang="en-US" sz="2400" b="1" u="sng" dirty="0" smtClean="0">
              <a:solidFill>
                <a:schemeClr val="bg1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400" b="1" u="sng" dirty="0" smtClean="0"/>
          </a:p>
        </p:txBody>
      </p:sp>
      <p:pic>
        <p:nvPicPr>
          <p:cNvPr id="1026" name="Picture 2" descr="The IoU ratio equals the overlap of bounding boxes (1) over the union of bounding boxes (2)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738" y="3844210"/>
            <a:ext cx="2972119" cy="228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47476" y="1058091"/>
            <a:ext cx="5494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</a:rPr>
              <a:t>Intersection over Union(</a:t>
            </a:r>
            <a:r>
              <a:rPr lang="en-US" sz="3200" b="1" u="sng" dirty="0" err="1">
                <a:solidFill>
                  <a:schemeClr val="bg1"/>
                </a:solidFill>
              </a:rPr>
              <a:t>IoU</a:t>
            </a:r>
            <a:r>
              <a:rPr lang="en-US" sz="3200" b="1" u="sng" dirty="0">
                <a:solidFill>
                  <a:schemeClr val="bg1"/>
                </a:solidFill>
              </a:rPr>
              <a:t>) 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84570" y="1080311"/>
            <a:ext cx="4259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>
                <a:solidFill>
                  <a:schemeClr val="bg1"/>
                </a:solidFill>
              </a:rPr>
              <a:t>Precision-Recall Curve</a:t>
            </a:r>
            <a:endParaRPr lang="en-US" sz="32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09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78884"/>
            <a:ext cx="9905998" cy="949025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contents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031966"/>
            <a:ext cx="9905999" cy="5682343"/>
          </a:xfrm>
        </p:spPr>
        <p:txBody>
          <a:bodyPr>
            <a:noAutofit/>
          </a:bodyPr>
          <a:lstStyle/>
          <a:p>
            <a:r>
              <a:rPr lang="en-US" sz="2800" b="1" i="1" dirty="0" smtClean="0">
                <a:solidFill>
                  <a:schemeClr val="bg1"/>
                </a:solidFill>
              </a:rPr>
              <a:t>What is Deep Learning?</a:t>
            </a:r>
          </a:p>
          <a:p>
            <a:r>
              <a:rPr lang="en-US" sz="2800" b="1" i="1" dirty="0" smtClean="0">
                <a:solidFill>
                  <a:schemeClr val="bg1"/>
                </a:solidFill>
              </a:rPr>
              <a:t>Applications</a:t>
            </a:r>
          </a:p>
          <a:p>
            <a:r>
              <a:rPr lang="en-US" sz="2800" b="1" i="1" dirty="0" smtClean="0">
                <a:solidFill>
                  <a:schemeClr val="bg1"/>
                </a:solidFill>
              </a:rPr>
              <a:t>Base Models</a:t>
            </a:r>
          </a:p>
          <a:p>
            <a:r>
              <a:rPr lang="en-US" sz="2800" b="1" i="1" dirty="0" smtClean="0">
                <a:solidFill>
                  <a:schemeClr val="bg1"/>
                </a:solidFill>
              </a:rPr>
              <a:t>How Neural Network Works?</a:t>
            </a:r>
          </a:p>
          <a:p>
            <a:r>
              <a:rPr lang="en-US" sz="2800" b="1" i="1" dirty="0" smtClean="0">
                <a:solidFill>
                  <a:schemeClr val="bg1"/>
                </a:solidFill>
              </a:rPr>
              <a:t>Activation Functions</a:t>
            </a:r>
          </a:p>
          <a:p>
            <a:r>
              <a:rPr lang="en-US" sz="2800" b="1" i="1" dirty="0" smtClean="0">
                <a:solidFill>
                  <a:schemeClr val="bg1"/>
                </a:solidFill>
              </a:rPr>
              <a:t>Concept of Backpropagation</a:t>
            </a:r>
          </a:p>
          <a:p>
            <a:r>
              <a:rPr lang="en-US" sz="2800" b="1" i="1" dirty="0" smtClean="0">
                <a:solidFill>
                  <a:schemeClr val="bg1"/>
                </a:solidFill>
              </a:rPr>
              <a:t>Cost Function</a:t>
            </a:r>
          </a:p>
          <a:p>
            <a:r>
              <a:rPr lang="en-US" sz="2800" b="1" i="1" dirty="0" err="1" smtClean="0">
                <a:solidFill>
                  <a:schemeClr val="bg1"/>
                </a:solidFill>
              </a:rPr>
              <a:t>MultiLayer</a:t>
            </a:r>
            <a:r>
              <a:rPr lang="en-US" sz="2800" b="1" i="1" dirty="0" smtClean="0">
                <a:solidFill>
                  <a:schemeClr val="bg1"/>
                </a:solidFill>
              </a:rPr>
              <a:t> Neural Network training</a:t>
            </a:r>
          </a:p>
          <a:p>
            <a:r>
              <a:rPr lang="en-US" sz="2800" b="1" i="1" dirty="0" smtClean="0">
                <a:solidFill>
                  <a:schemeClr val="bg1"/>
                </a:solidFill>
              </a:rPr>
              <a:t>Gradient Descent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77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287" y="226633"/>
            <a:ext cx="9905998" cy="8314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cap="none" dirty="0" smtClean="0"/>
              <a:t>Important Metrics (</a:t>
            </a:r>
            <a:r>
              <a:rPr lang="en-US" sz="5400" b="1" cap="none" dirty="0" err="1" smtClean="0"/>
              <a:t>contd</a:t>
            </a:r>
            <a:r>
              <a:rPr lang="en-US" sz="5400" b="1" cap="none" dirty="0" smtClean="0"/>
              <a:t>…)</a:t>
            </a:r>
            <a:endParaRPr lang="en-US" sz="5400" b="1" cap="none" dirty="0"/>
          </a:p>
        </p:txBody>
      </p:sp>
      <p:sp>
        <p:nvSpPr>
          <p:cNvPr id="12" name="Rounded Rectangle 11"/>
          <p:cNvSpPr/>
          <p:nvPr/>
        </p:nvSpPr>
        <p:spPr>
          <a:xfrm>
            <a:off x="6588973" y="2937211"/>
            <a:ext cx="4854089" cy="175738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u="sng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Average </a:t>
            </a:r>
            <a:r>
              <a:rPr lang="en-US" b="1" dirty="0"/>
              <a:t>AP over multiple </a:t>
            </a:r>
            <a:r>
              <a:rPr lang="en-US" b="1" dirty="0" err="1"/>
              <a:t>IoU</a:t>
            </a:r>
            <a:r>
              <a:rPr lang="en-US" b="1" dirty="0"/>
              <a:t> thresholds. 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Generally used for </a:t>
            </a:r>
            <a:r>
              <a:rPr lang="en-US" b="1" u="sng" dirty="0" smtClean="0">
                <a:solidFill>
                  <a:schemeClr val="bg1"/>
                </a:solidFill>
              </a:rPr>
              <a:t>Multiple </a:t>
            </a:r>
            <a:r>
              <a:rPr lang="en-US" b="1" u="sng" dirty="0">
                <a:solidFill>
                  <a:schemeClr val="bg1"/>
                </a:solidFill>
              </a:rPr>
              <a:t>Class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b="1" u="sng" dirty="0" smtClean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52299" y="2937211"/>
            <a:ext cx="3925095" cy="106960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Area </a:t>
            </a:r>
            <a:r>
              <a:rPr lang="en-US" b="1" dirty="0">
                <a:solidFill>
                  <a:schemeClr val="bg1"/>
                </a:solidFill>
              </a:rPr>
              <a:t>under the curve of the precision-recall </a:t>
            </a:r>
            <a:r>
              <a:rPr lang="en-US" b="1" dirty="0" smtClean="0">
                <a:solidFill>
                  <a:schemeClr val="bg1"/>
                </a:solidFill>
              </a:rPr>
              <a:t>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Generally used for </a:t>
            </a:r>
            <a:r>
              <a:rPr lang="en-US" b="1" u="sng" dirty="0" smtClean="0">
                <a:solidFill>
                  <a:schemeClr val="bg1"/>
                </a:solidFill>
              </a:rPr>
              <a:t>Single Class</a:t>
            </a:r>
            <a:endParaRPr lang="en-US" b="1" u="sng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5304" y="2117274"/>
            <a:ext cx="4259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>
                <a:solidFill>
                  <a:schemeClr val="bg1"/>
                </a:solidFill>
              </a:rPr>
              <a:t>Average Precision</a:t>
            </a:r>
            <a:endParaRPr lang="en-US" sz="3200" b="1" u="sng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29571" y="2175268"/>
            <a:ext cx="51728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u="sng" dirty="0" smtClean="0">
                <a:solidFill>
                  <a:schemeClr val="bg1"/>
                </a:solidFill>
              </a:rPr>
              <a:t>Mean Average Precision (</a:t>
            </a:r>
            <a:r>
              <a:rPr lang="en-US" sz="3000" b="1" u="sng" dirty="0" err="1" smtClean="0">
                <a:solidFill>
                  <a:schemeClr val="bg1"/>
                </a:solidFill>
              </a:rPr>
              <a:t>mAP</a:t>
            </a:r>
            <a:r>
              <a:rPr lang="en-US" sz="3000" b="1" u="sng" dirty="0" smtClean="0">
                <a:solidFill>
                  <a:schemeClr val="bg1"/>
                </a:solidFill>
              </a:rPr>
              <a:t>)</a:t>
            </a:r>
            <a:endParaRPr lang="en-US" sz="30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33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304331"/>
            <a:ext cx="9905998" cy="1184156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TYPES OF MODELS</a:t>
            </a:r>
            <a:endParaRPr lang="en-US" sz="6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38" y="1677897"/>
            <a:ext cx="7981950" cy="41814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2857" y="6048782"/>
            <a:ext cx="100322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Ref:  https</a:t>
            </a:r>
            <a:r>
              <a:rPr lang="en-US" dirty="0"/>
              <a:t>://stanford.edu/~shervine/teaching/cs-230/cheatsheet-convolutional-neural-networks</a:t>
            </a:r>
          </a:p>
        </p:txBody>
      </p:sp>
    </p:spTree>
    <p:extLst>
      <p:ext uri="{BB962C8B-B14F-4D97-AF65-F5344CB8AC3E}">
        <p14:creationId xmlns:p14="http://schemas.microsoft.com/office/powerpoint/2010/main" val="97884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b="1" dirty="0" smtClean="0"/>
              <a:t>Thank you…..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72865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78884"/>
            <a:ext cx="9905998" cy="949025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contents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031966"/>
            <a:ext cx="9905999" cy="5682343"/>
          </a:xfrm>
        </p:spPr>
        <p:txBody>
          <a:bodyPr>
            <a:noAutofit/>
          </a:bodyPr>
          <a:lstStyle/>
          <a:p>
            <a:r>
              <a:rPr lang="en-US" sz="2800" b="1" i="1" dirty="0" smtClean="0">
                <a:solidFill>
                  <a:schemeClr val="bg1"/>
                </a:solidFill>
              </a:rPr>
              <a:t>Loss Functions</a:t>
            </a:r>
          </a:p>
          <a:p>
            <a:r>
              <a:rPr lang="en-US" sz="2800" b="1" i="1" dirty="0" smtClean="0">
                <a:solidFill>
                  <a:schemeClr val="bg1"/>
                </a:solidFill>
              </a:rPr>
              <a:t>What is Convolutional Neural Network?</a:t>
            </a:r>
          </a:p>
          <a:p>
            <a:r>
              <a:rPr lang="en-US" sz="2800" b="1" i="1" dirty="0" smtClean="0">
                <a:solidFill>
                  <a:schemeClr val="bg1"/>
                </a:solidFill>
              </a:rPr>
              <a:t>Convolution Operation in CNN</a:t>
            </a:r>
          </a:p>
          <a:p>
            <a:r>
              <a:rPr lang="en-US" sz="2800" b="1" i="1" dirty="0" smtClean="0">
                <a:solidFill>
                  <a:schemeClr val="bg1"/>
                </a:solidFill>
              </a:rPr>
              <a:t>Padding</a:t>
            </a:r>
          </a:p>
          <a:p>
            <a:r>
              <a:rPr lang="en-US" sz="2800" b="1" i="1" dirty="0" smtClean="0">
                <a:solidFill>
                  <a:schemeClr val="bg1"/>
                </a:solidFill>
              </a:rPr>
              <a:t>Max Pooling</a:t>
            </a:r>
          </a:p>
          <a:p>
            <a:r>
              <a:rPr lang="en-US" sz="2800" b="1" i="1" dirty="0" smtClean="0">
                <a:solidFill>
                  <a:schemeClr val="bg1"/>
                </a:solidFill>
              </a:rPr>
              <a:t>Finally the CNN architecture</a:t>
            </a:r>
          </a:p>
          <a:p>
            <a:r>
              <a:rPr lang="en-US" sz="2800" b="1" i="1" dirty="0" smtClean="0">
                <a:solidFill>
                  <a:schemeClr val="bg1"/>
                </a:solidFill>
              </a:rPr>
              <a:t>Important Metrics</a:t>
            </a:r>
            <a:endParaRPr lang="en-US" sz="2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73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4339"/>
          </a:xfrm>
        </p:spPr>
        <p:txBody>
          <a:bodyPr>
            <a:normAutofit/>
          </a:bodyPr>
          <a:lstStyle/>
          <a:p>
            <a:pPr algn="ctr"/>
            <a:r>
              <a:rPr lang="en-US" sz="5400" b="1" u="sng" cap="none" dirty="0" smtClean="0"/>
              <a:t>What is Deep Learning?</a:t>
            </a:r>
            <a:endParaRPr lang="en-US" sz="5400" b="1" u="sng" cap="non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61" y="1632857"/>
            <a:ext cx="4402182" cy="2364377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814842" y="4315492"/>
            <a:ext cx="2873829" cy="1018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Mimics the human brain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(network of neurons in brain)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191001" y="4315492"/>
            <a:ext cx="3152502" cy="1018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Type of machine learning based on artificial neural network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707086" y="4315492"/>
            <a:ext cx="3979817" cy="1018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Multiple layers of processing used to extract progressively higher level features from data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>
            <a:stCxn id="15" idx="3"/>
            <a:endCxn id="21" idx="1"/>
          </p:cNvCxnSpPr>
          <p:nvPr/>
        </p:nvCxnSpPr>
        <p:spPr>
          <a:xfrm>
            <a:off x="3688671" y="4824943"/>
            <a:ext cx="5023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3" idx="1"/>
          </p:cNvCxnSpPr>
          <p:nvPr/>
        </p:nvCxnSpPr>
        <p:spPr>
          <a:xfrm>
            <a:off x="7343503" y="4824943"/>
            <a:ext cx="3635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31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4339"/>
          </a:xfrm>
        </p:spPr>
        <p:txBody>
          <a:bodyPr>
            <a:normAutofit/>
          </a:bodyPr>
          <a:lstStyle/>
          <a:p>
            <a:pPr algn="ctr"/>
            <a:r>
              <a:rPr lang="en-US" sz="5400" b="1" u="sng" cap="none" dirty="0" smtClean="0"/>
              <a:t>Applications</a:t>
            </a:r>
            <a:endParaRPr lang="en-US" sz="5400" b="1" u="sng" cap="none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594677" y="1466306"/>
            <a:ext cx="1992271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564088" y="1456509"/>
            <a:ext cx="11430" cy="14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575518" y="1469570"/>
            <a:ext cx="3165018" cy="1378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320008" y="2864031"/>
            <a:ext cx="2233749" cy="1018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Medical Field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943418" y="2860765"/>
            <a:ext cx="2163082" cy="1018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Self Driving Cars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9198928" y="2860765"/>
            <a:ext cx="2163082" cy="1018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Translation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215797" y="1466306"/>
            <a:ext cx="4348291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775924" y="2860765"/>
            <a:ext cx="2233749" cy="1018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Robotics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26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 animBg="1"/>
      <p:bldP spid="20" grpId="0" animBg="1"/>
      <p:bldP spid="22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1652" y="265821"/>
            <a:ext cx="9905998" cy="1014339"/>
          </a:xfrm>
        </p:spPr>
        <p:txBody>
          <a:bodyPr>
            <a:normAutofit/>
          </a:bodyPr>
          <a:lstStyle/>
          <a:p>
            <a:pPr algn="ctr"/>
            <a:r>
              <a:rPr lang="en-US" sz="5400" b="1" u="sng" cap="none" dirty="0" smtClean="0"/>
              <a:t>What is Neural Network?</a:t>
            </a:r>
            <a:endParaRPr lang="en-US" sz="5400" b="1" u="sng" cap="none" dirty="0"/>
          </a:p>
        </p:txBody>
      </p:sp>
      <p:sp>
        <p:nvSpPr>
          <p:cNvPr id="4" name="Rounded Rectangle 3"/>
          <p:cNvSpPr/>
          <p:nvPr/>
        </p:nvSpPr>
        <p:spPr>
          <a:xfrm>
            <a:off x="7974081" y="2643446"/>
            <a:ext cx="3644537" cy="822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An </a:t>
            </a:r>
            <a:r>
              <a:rPr lang="en-US" b="1" dirty="0" err="1" smtClean="0">
                <a:solidFill>
                  <a:schemeClr val="bg1"/>
                </a:solidFill>
              </a:rPr>
              <a:t>Arificial</a:t>
            </a:r>
            <a:r>
              <a:rPr lang="en-US" b="1" dirty="0" smtClean="0">
                <a:solidFill>
                  <a:schemeClr val="bg1"/>
                </a:solidFill>
              </a:rPr>
              <a:t> Neural Network (ANN or NN) with multiple layers between Input and Output layers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3" y="1188720"/>
            <a:ext cx="6766561" cy="412786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251757" y="5652652"/>
            <a:ext cx="8346576" cy="1018902"/>
            <a:chOff x="2251757" y="5652652"/>
            <a:chExt cx="8346576" cy="1018902"/>
          </a:xfrm>
        </p:grpSpPr>
        <p:sp>
          <p:nvSpPr>
            <p:cNvPr id="11" name="Rounded Rectangle 10"/>
            <p:cNvSpPr/>
            <p:nvPr/>
          </p:nvSpPr>
          <p:spPr>
            <a:xfrm>
              <a:off x="2251757" y="5652652"/>
              <a:ext cx="2254930" cy="101890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Input Layer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297580" y="5652652"/>
              <a:ext cx="2045924" cy="101890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Hidden Layer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8343403" y="5652652"/>
              <a:ext cx="2254930" cy="101890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Output Layer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1" idx="3"/>
              <a:endCxn id="12" idx="1"/>
            </p:cNvCxnSpPr>
            <p:nvPr/>
          </p:nvCxnSpPr>
          <p:spPr>
            <a:xfrm>
              <a:off x="4506687" y="6162103"/>
              <a:ext cx="7908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13" idx="1"/>
            </p:cNvCxnSpPr>
            <p:nvPr/>
          </p:nvCxnSpPr>
          <p:spPr>
            <a:xfrm>
              <a:off x="7343503" y="6162103"/>
              <a:ext cx="999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882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4339"/>
          </a:xfrm>
        </p:spPr>
        <p:txBody>
          <a:bodyPr>
            <a:normAutofit/>
          </a:bodyPr>
          <a:lstStyle/>
          <a:p>
            <a:pPr algn="ctr"/>
            <a:r>
              <a:rPr lang="en-US" sz="5400" b="1" u="sng" cap="none" dirty="0" smtClean="0"/>
              <a:t>Base Models</a:t>
            </a:r>
            <a:endParaRPr lang="en-US" sz="5400" b="1" u="sng" cap="none" dirty="0"/>
          </a:p>
        </p:txBody>
      </p:sp>
      <p:sp>
        <p:nvSpPr>
          <p:cNvPr id="9" name="Rounded Rectangle 8"/>
          <p:cNvSpPr/>
          <p:nvPr/>
        </p:nvSpPr>
        <p:spPr>
          <a:xfrm>
            <a:off x="849086" y="2625634"/>
            <a:ext cx="3239587" cy="1151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Artifcial</a:t>
            </a:r>
            <a:r>
              <a:rPr lang="en-US" b="1" dirty="0" smtClean="0">
                <a:solidFill>
                  <a:schemeClr val="bg1"/>
                </a:solidFill>
              </a:rPr>
              <a:t> Neural Network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689567" y="2625634"/>
            <a:ext cx="2847702" cy="1151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Convolutional Neural Network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299015" y="2625634"/>
            <a:ext cx="2895854" cy="1151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Recurrent </a:t>
            </a:r>
            <a:r>
              <a:rPr lang="en-US" b="1" dirty="0">
                <a:solidFill>
                  <a:schemeClr val="bg1"/>
                </a:solidFill>
              </a:rPr>
              <a:t>Neural Network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(RNN)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00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540" y="331866"/>
            <a:ext cx="9905998" cy="703304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How Neural network works?</a:t>
            </a:r>
            <a:endParaRPr lang="en-US" sz="4800" b="1" cap="none" dirty="0"/>
          </a:p>
        </p:txBody>
      </p:sp>
      <p:pic>
        <p:nvPicPr>
          <p:cNvPr id="1025" name="Picture 10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40" y="1711233"/>
            <a:ext cx="9032991" cy="4781007"/>
          </a:xfrm>
          <a:prstGeom prst="rect">
            <a:avLst/>
          </a:prstGeom>
        </p:spPr>
      </p:pic>
      <p:sp>
        <p:nvSpPr>
          <p:cNvPr id="1027" name="TextBox 1026"/>
          <p:cNvSpPr txBox="1"/>
          <p:nvPr/>
        </p:nvSpPr>
        <p:spPr>
          <a:xfrm>
            <a:off x="3954770" y="2550335"/>
            <a:ext cx="62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3879704" y="3452222"/>
            <a:ext cx="62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X2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879703" y="4312951"/>
            <a:ext cx="62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X3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4852876" y="2496791"/>
            <a:ext cx="62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7086618" y="2988188"/>
            <a:ext cx="62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W3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6773109" y="3406565"/>
            <a:ext cx="62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5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2341</TotalTime>
  <Words>1020</Words>
  <Application>Microsoft Office PowerPoint</Application>
  <PresentationFormat>Widescreen</PresentationFormat>
  <Paragraphs>263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Times New Roman</vt:lpstr>
      <vt:lpstr>Trebuchet MS</vt:lpstr>
      <vt:lpstr>Tw Cen MT</vt:lpstr>
      <vt:lpstr>urw-din</vt:lpstr>
      <vt:lpstr>Wingdings</vt:lpstr>
      <vt:lpstr>Circuit</vt:lpstr>
      <vt:lpstr>Deep learning  &amp;  Convolutional  neural network (CNN)</vt:lpstr>
      <vt:lpstr>Lecture Outcomes:</vt:lpstr>
      <vt:lpstr>contents</vt:lpstr>
      <vt:lpstr>contents</vt:lpstr>
      <vt:lpstr>What is Deep Learning?</vt:lpstr>
      <vt:lpstr>Applications</vt:lpstr>
      <vt:lpstr>What is Neural Network?</vt:lpstr>
      <vt:lpstr>Base Models</vt:lpstr>
      <vt:lpstr>How Neural network works?</vt:lpstr>
      <vt:lpstr>PowerPoint Presentation</vt:lpstr>
      <vt:lpstr>How Neural network works?</vt:lpstr>
      <vt:lpstr>ACTIVATION FUNCTIONS</vt:lpstr>
      <vt:lpstr>Neural network Training</vt:lpstr>
      <vt:lpstr>Concept of backpropagation</vt:lpstr>
      <vt:lpstr>PowerPoint Presentation</vt:lpstr>
      <vt:lpstr>Loss Functions </vt:lpstr>
      <vt:lpstr>Gradient Descent</vt:lpstr>
      <vt:lpstr>Multilayer Neural Network Training</vt:lpstr>
      <vt:lpstr>Convolutional Neural Network vs Human Brain</vt:lpstr>
      <vt:lpstr>Convolution operation in cnn</vt:lpstr>
      <vt:lpstr>PowerPoint Presentation</vt:lpstr>
      <vt:lpstr>Convolution operation in cnn</vt:lpstr>
      <vt:lpstr>Shortcoming with general cnn</vt:lpstr>
      <vt:lpstr>Padding</vt:lpstr>
      <vt:lpstr>Concept of Pooling </vt:lpstr>
      <vt:lpstr>Max Pooling </vt:lpstr>
      <vt:lpstr>Finally CNN Architecture</vt:lpstr>
      <vt:lpstr>Important Metrics in Object Detection</vt:lpstr>
      <vt:lpstr>Important Metrics (contd…)</vt:lpstr>
      <vt:lpstr>Important Metrics (contd…)</vt:lpstr>
      <vt:lpstr>TYPES OF MODELS</vt:lpstr>
      <vt:lpstr>Thank you…..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admin</dc:creator>
  <cp:lastModifiedBy>admin</cp:lastModifiedBy>
  <cp:revision>117</cp:revision>
  <dcterms:created xsi:type="dcterms:W3CDTF">2022-10-03T05:14:13Z</dcterms:created>
  <dcterms:modified xsi:type="dcterms:W3CDTF">2022-11-11T05:46:48Z</dcterms:modified>
</cp:coreProperties>
</file>